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Josefin Slab"/>
      <p:regular r:id="rId33"/>
      <p:bold r:id="rId34"/>
      <p:italic r:id="rId35"/>
      <p:boldItalic r:id="rId36"/>
    </p:embeddedFont>
    <p:embeddedFont>
      <p:font typeface="Anton"/>
      <p:regular r:id="rId37"/>
    </p:embeddedFont>
    <p:embeddedFont>
      <p:font typeface="Fira Sans Condensed Light"/>
      <p:regular r:id="rId38"/>
      <p:bold r:id="rId39"/>
      <p:italic r:id="rId40"/>
      <p:boldItalic r:id="rId41"/>
    </p:embeddedFont>
    <p:embeddedFont>
      <p:font typeface="Fira Sans Condensed"/>
      <p:regular r:id="rId42"/>
      <p:bold r:id="rId43"/>
      <p:italic r:id="rId44"/>
      <p:boldItalic r:id="rId45"/>
    </p:embeddedFont>
    <p:embeddedFont>
      <p:font typeface="Advent Pro Light"/>
      <p:regular r:id="rId46"/>
      <p:bold r:id="rId47"/>
    </p:embeddedFont>
    <p:embeddedFont>
      <p:font typeface="Rajdhani"/>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Light-italic.fntdata"/><Relationship Id="rId42" Type="http://schemas.openxmlformats.org/officeDocument/2006/relationships/font" Target="fonts/FiraSansCondensed-regular.fntdata"/><Relationship Id="rId41" Type="http://schemas.openxmlformats.org/officeDocument/2006/relationships/font" Target="fonts/FiraSansCondensedLight-boldItalic.fntdata"/><Relationship Id="rId44" Type="http://schemas.openxmlformats.org/officeDocument/2006/relationships/font" Target="fonts/FiraSansCondensed-italic.fntdata"/><Relationship Id="rId43" Type="http://schemas.openxmlformats.org/officeDocument/2006/relationships/font" Target="fonts/FiraSansCondensed-bold.fntdata"/><Relationship Id="rId46" Type="http://schemas.openxmlformats.org/officeDocument/2006/relationships/font" Target="fonts/AdventProLight-regular.fntdata"/><Relationship Id="rId45" Type="http://schemas.openxmlformats.org/officeDocument/2006/relationships/font" Target="fonts/FiraSans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jdhani-regular.fntdata"/><Relationship Id="rId47" Type="http://schemas.openxmlformats.org/officeDocument/2006/relationships/font" Target="fonts/AdventProLight-bold.fntdata"/><Relationship Id="rId49" Type="http://schemas.openxmlformats.org/officeDocument/2006/relationships/font" Target="fonts/Rajdhani-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JosefinSlab-regular.fntdata"/><Relationship Id="rId32" Type="http://schemas.openxmlformats.org/officeDocument/2006/relationships/slide" Target="slides/slide28.xml"/><Relationship Id="rId35" Type="http://schemas.openxmlformats.org/officeDocument/2006/relationships/font" Target="fonts/JosefinSlab-italic.fntdata"/><Relationship Id="rId34" Type="http://schemas.openxmlformats.org/officeDocument/2006/relationships/font" Target="fonts/JosefinSlab-bold.fntdata"/><Relationship Id="rId37" Type="http://schemas.openxmlformats.org/officeDocument/2006/relationships/font" Target="fonts/Anton-regular.fntdata"/><Relationship Id="rId36" Type="http://schemas.openxmlformats.org/officeDocument/2006/relationships/font" Target="fonts/JosefinSlab-boldItalic.fntdata"/><Relationship Id="rId39" Type="http://schemas.openxmlformats.org/officeDocument/2006/relationships/font" Target="fonts/FiraSansCondensedLight-bold.fntdata"/><Relationship Id="rId38" Type="http://schemas.openxmlformats.org/officeDocument/2006/relationships/font" Target="fonts/FiraSansCondensedLigh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wikipedia.org/wiki/%D7%94%D7%A6%D7%A4%D7%A0%D7%94" TargetMode="External"/><Relationship Id="rId3" Type="http://schemas.openxmlformats.org/officeDocument/2006/relationships/hyperlink" Target="https://he.wikipedia.org/wiki/%D7%94%D7%A6%D7%A4%D7%A0%D7%94_%D7%94%D7%A1%D7%AA%D7%91%D7%A8%D7%95%D7%AA%D7%99%D7%A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wikipedia.org/wiki/%D7%A1%D7%93%D7%A8_(%D7%AA%D7%95%D7%A8%D7%AA_%D7%94%D7%97%D7%91%D7%95%D7%A8%D7%95%D7%A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wikipedia.org/wiki/%D7%A1%D7%99%D7%91%D7%99%D7%AA" TargetMode="External"/><Relationship Id="rId3" Type="http://schemas.openxmlformats.org/officeDocument/2006/relationships/hyperlink" Target="https://he.wikipedia.org/w/index.php?title=FPU&amp;action=edit&amp;redlink=1" TargetMode="External"/><Relationship Id="rId4" Type="http://schemas.openxmlformats.org/officeDocument/2006/relationships/hyperlink" Target="https://he.wikipedia.org/wiki/%D7%9E%D7%A2%D7%91%D7%93"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wikipedia.org/wiki/A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wikipedia.org/wiki/%D7%A4%D7%95%D7%A0%D7%A7%D7%A6%D7%99%D7%94_%D7%A4%D7%A1%D7%91%D7%93%D7%95-%D7%90%D7%A7%D7%A8%D7%90%D7%99%D7%AA_%D7%A7%D7%A8%D7%99%D7%A4%D7%98%D7%95%D7%92%D7%A8%D7%A4%D7%99%D7%AA" TargetMode="External"/><Relationship Id="rId3" Type="http://schemas.openxmlformats.org/officeDocument/2006/relationships/hyperlink" Target="https://he.wikipedia.org/wiki/%D7%91%D7%99%D7%AA_(%D7%9E%D7%97%D7%A9%D7%91)" TargetMode="External"/><Relationship Id="rId4" Type="http://schemas.openxmlformats.org/officeDocument/2006/relationships/hyperlink" Target="https://he.wikipedia.org/wiki/%D7%9E%D7%A6%D7%91_%D7%94%D7%A4%D7%A2%D7%9C%D7%94_%D7%A9%D7%9C_%D7%A6%D7%95%D7%A4%D7%9F_%D7%91%D7%9C%D7%95%D7%A7%D7%99%D7%9D#%D7%9E%D7%A6%D7%91_CTR" TargetMode="External"/><Relationship Id="rId5" Type="http://schemas.openxmlformats.org/officeDocument/2006/relationships/hyperlink" Target="http://www.crypto-it.net/eng/symmetric/salsa20.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a:p>
            <a:pPr indent="0" lvl="0" marL="0" rtl="1" algn="r">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9e6c9743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9e6c9743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400"/>
              <a:t>ניתן לקח דוגמה שורה ראשונה </a:t>
            </a:r>
            <a:br>
              <a:rPr lang="en" sz="1400"/>
            </a:br>
            <a:r>
              <a:rPr lang="en" sz="1400"/>
              <a:t>Y0 זה הקבוע יחד עם Y1 שזה KEY מבצע ADD לתצואה הזאת עושה שיפט 7 פעמים (ציקלי מודולרי) ואז לזה הוא עושה XOR עם Y1 וככה ממשיך את האלוגרתים</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f7d1d2b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7f7d1d2b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500"/>
              <a:t>האם סלסה 20 אלגוריתם מאובטח מספיק?</a:t>
            </a:r>
            <a:endParaRPr sz="1500"/>
          </a:p>
          <a:p>
            <a:pPr indent="-323850" lvl="0" marL="457200" rtl="1" algn="r">
              <a:spcBef>
                <a:spcPts val="0"/>
              </a:spcBef>
              <a:spcAft>
                <a:spcPts val="0"/>
              </a:spcAft>
              <a:buSzPts val="1500"/>
              <a:buChar char="-"/>
            </a:pPr>
            <a:r>
              <a:rPr lang="en" sz="1500"/>
              <a:t>כמובן שאין מערכת </a:t>
            </a:r>
            <a:r>
              <a:rPr lang="en" sz="1500"/>
              <a:t>המוגנת</a:t>
            </a:r>
            <a:r>
              <a:rPr lang="en" sz="1500"/>
              <a:t> </a:t>
            </a:r>
            <a:r>
              <a:rPr lang="en" sz="1500"/>
              <a:t>ב 100</a:t>
            </a:r>
            <a:r>
              <a:rPr lang="en" sz="1500"/>
              <a:t> אחוז מפני פרצות הבטחה.</a:t>
            </a:r>
            <a:endParaRPr sz="1500"/>
          </a:p>
          <a:p>
            <a:pPr indent="-323850" lvl="0" marL="457200" rtl="1" algn="r">
              <a:spcBef>
                <a:spcPts val="0"/>
              </a:spcBef>
              <a:spcAft>
                <a:spcPts val="0"/>
              </a:spcAft>
              <a:buSzPts val="1500"/>
              <a:buChar char="-"/>
            </a:pPr>
            <a:r>
              <a:rPr lang="en" sz="1500"/>
              <a:t>לאורך השנים היו כמה התקפות על גרסאות מצומצמות של </a:t>
            </a:r>
            <a:r>
              <a:rPr lang="en" sz="1500"/>
              <a:t>סלסה</a:t>
            </a:r>
            <a:r>
              <a:rPr lang="en" sz="1500"/>
              <a:t> 5/6/7 סבבים ובכל פעם קיבלו </a:t>
            </a:r>
            <a:r>
              <a:rPr lang="en" sz="1500"/>
              <a:t>סיבוכיות</a:t>
            </a:r>
            <a:r>
              <a:rPr lang="en" sz="1500"/>
              <a:t> זמן ריצה גבוה מאוד למשל 2 בחזק 177 או 2 בחזק 255 (זה אסטרונומי)</a:t>
            </a:r>
            <a:endParaRPr sz="1500"/>
          </a:p>
          <a:p>
            <a:pPr indent="-323850" lvl="0" marL="457200" rtl="1" algn="r">
              <a:spcBef>
                <a:spcPts val="0"/>
              </a:spcBef>
              <a:spcAft>
                <a:spcPts val="0"/>
              </a:spcAft>
              <a:buSzPts val="1500"/>
              <a:buChar char="-"/>
            </a:pPr>
            <a:r>
              <a:rPr lang="en" sz="1500"/>
              <a:t>סלסה</a:t>
            </a:r>
            <a:r>
              <a:rPr lang="en" sz="1500"/>
              <a:t> 20 עם מינימום 15 סבבים זאת גרסה כבר מאוד מאוד מאובטח ולא </a:t>
            </a:r>
            <a:r>
              <a:rPr lang="en" sz="1500"/>
              <a:t>ידוע</a:t>
            </a:r>
            <a:r>
              <a:rPr lang="en" sz="1500"/>
              <a:t> על </a:t>
            </a:r>
            <a:r>
              <a:rPr lang="en" sz="1500"/>
              <a:t>התקפה</a:t>
            </a:r>
            <a:r>
              <a:rPr lang="en" sz="1500"/>
              <a:t> יעילה כנגד זה.</a:t>
            </a:r>
            <a:endParaRPr sz="1500"/>
          </a:p>
          <a:p>
            <a:pPr indent="0" lvl="0" marL="457200" rtl="1" algn="r">
              <a:spcBef>
                <a:spcPts val="0"/>
              </a:spcBef>
              <a:spcAft>
                <a:spcPts val="0"/>
              </a:spcAft>
              <a:buNone/>
            </a:pPr>
            <a:r>
              <a:t/>
            </a:r>
            <a:endParaRPr sz="1500"/>
          </a:p>
          <a:p>
            <a:pPr indent="-323850" lvl="0" marL="457200" rtl="1" algn="r">
              <a:spcBef>
                <a:spcPts val="0"/>
              </a:spcBef>
              <a:spcAft>
                <a:spcPts val="0"/>
              </a:spcAft>
              <a:buSzPts val="1500"/>
              <a:buChar char="-"/>
            </a:pPr>
            <a:r>
              <a:rPr lang="en" sz="1500"/>
              <a:t>At the same time, 20 rounds of Salsa20 are considerably faster than 14 rounds of AES. On a Core 2, for example, Salsa20 runs at 3.93 cycles/byte for long streams (or 4.25 cycles/byte for 576-byte packets), while the fastest speed ever reported for AES is 9.2 cycles/byte</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4a71a0f01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4a71a0f01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solidFill>
                  <a:schemeClr val="dk1"/>
                </a:solidFill>
              </a:rPr>
              <a:t>כעת ארחיב על אלגוריתם EL-GAMAL  והשימוש בעקום האליפטי שבחרנו לטובת ההצפנה:</a:t>
            </a:r>
            <a:endParaRPr>
              <a:solidFill>
                <a:schemeClr val="dk1"/>
              </a:solidFill>
            </a:endParaRPr>
          </a:p>
          <a:p>
            <a:pPr indent="0" lvl="0" marL="0" rtl="1" algn="r">
              <a:spcBef>
                <a:spcPts val="0"/>
              </a:spcBef>
              <a:spcAft>
                <a:spcPts val="0"/>
              </a:spcAft>
              <a:buNone/>
            </a:pPr>
            <a:r>
              <a:t/>
            </a:r>
            <a:endParaRPr b="1"/>
          </a:p>
          <a:p>
            <a:pPr indent="0" lvl="0" marL="0" rtl="1" algn="r">
              <a:spcBef>
                <a:spcPts val="0"/>
              </a:spcBef>
              <a:spcAft>
                <a:spcPts val="0"/>
              </a:spcAft>
              <a:buNone/>
            </a:pPr>
            <a:r>
              <a:rPr b="1" lang="en"/>
              <a:t>בפרויקט שלנו:</a:t>
            </a:r>
            <a:endParaRPr b="1"/>
          </a:p>
          <a:p>
            <a:pPr indent="0" lvl="0" marL="0" rtl="1" algn="r">
              <a:spcBef>
                <a:spcPts val="0"/>
              </a:spcBef>
              <a:spcAft>
                <a:spcPts val="0"/>
              </a:spcAft>
              <a:buNone/>
            </a:pPr>
            <a:r>
              <a:rPr lang="en"/>
              <a:t>השולח (אליס) מצפין את ה-SalsaKey באמצעות אלגוריתם EC-El Gamal עם המפתח הציבורי של הצד המקבל (בוב).</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solidFill>
                <a:schemeClr val="dk1"/>
              </a:solidFill>
            </a:endParaRPr>
          </a:p>
          <a:p>
            <a:pPr indent="0" lvl="0" marL="0" rtl="1" algn="r">
              <a:spcBef>
                <a:spcPts val="0"/>
              </a:spcBef>
              <a:spcAft>
                <a:spcPts val="0"/>
              </a:spcAft>
              <a:buNone/>
            </a:pPr>
            <a:r>
              <a:rPr b="1" lang="en" sz="1050">
                <a:solidFill>
                  <a:schemeClr val="dk1"/>
                </a:solidFill>
                <a:highlight>
                  <a:srgbClr val="FFFFFF"/>
                </a:highlight>
              </a:rPr>
              <a:t>הצפנת אל גמאל</a:t>
            </a:r>
            <a:r>
              <a:rPr lang="en" sz="1050">
                <a:solidFill>
                  <a:schemeClr val="dk1"/>
                </a:solidFill>
                <a:highlight>
                  <a:srgbClr val="FFFFFF"/>
                </a:highlight>
              </a:rPr>
              <a:t> היא שיטת </a:t>
            </a:r>
            <a:r>
              <a:rPr lang="en" sz="1050">
                <a:solidFill>
                  <a:schemeClr val="dk1"/>
                </a:solidFill>
                <a:highlight>
                  <a:srgbClr val="FFFFFF"/>
                </a:highlight>
                <a:uFill>
                  <a:noFill/>
                </a:uFill>
                <a:hlinkClick r:id="rId2">
                  <a:extLst>
                    <a:ext uri="{A12FA001-AC4F-418D-AE19-62706E023703}">
                      <ahyp:hlinkClr val="tx"/>
                    </a:ext>
                  </a:extLst>
                </a:hlinkClick>
              </a:rPr>
              <a:t>הצפנה</a:t>
            </a:r>
            <a:r>
              <a:rPr lang="en" sz="1050">
                <a:solidFill>
                  <a:schemeClr val="dk1"/>
                </a:solidFill>
                <a:highlight>
                  <a:srgbClr val="FFFFFF"/>
                </a:highlight>
              </a:rPr>
              <a:t> אסימטרית </a:t>
            </a:r>
            <a:r>
              <a:rPr lang="en" sz="1050">
                <a:solidFill>
                  <a:schemeClr val="dk1"/>
                </a:solidFill>
                <a:highlight>
                  <a:srgbClr val="FFFFFF"/>
                </a:highlight>
                <a:uFill>
                  <a:noFill/>
                </a:uFill>
                <a:hlinkClick r:id="rId3">
                  <a:extLst>
                    <a:ext uri="{A12FA001-AC4F-418D-AE19-62706E023703}">
                      <ahyp:hlinkClr val="tx"/>
                    </a:ext>
                  </a:extLst>
                </a:hlinkClick>
              </a:rPr>
              <a:t>אקראית</a:t>
            </a:r>
            <a:r>
              <a:rPr lang="en" sz="1050">
                <a:solidFill>
                  <a:schemeClr val="dk1"/>
                </a:solidFill>
                <a:highlight>
                  <a:srgbClr val="FFFFFF"/>
                </a:highlight>
              </a:rPr>
              <a:t> שהומצאה ב-1984 על ידי טאהר אל-גמאל.</a:t>
            </a:r>
            <a:endParaRPr sz="1050">
              <a:solidFill>
                <a:schemeClr val="dk1"/>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בדומה לפרוטוקול דיפי-הלמן, ביטחונה מסתמך על הקושי המשוער שבבעיית הלוגריתם הבדיד ובעיית דיפי-הלמן, עליו ארחיב בהמשך.</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4a71a0f0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4a71a0f0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Clr>
                <a:schemeClr val="dk1"/>
              </a:buClr>
              <a:buSzPts val="1100"/>
              <a:buFont typeface="Arial"/>
              <a:buNone/>
            </a:pPr>
            <a:r>
              <a:rPr lang="en" sz="1400">
                <a:solidFill>
                  <a:schemeClr val="dk1"/>
                </a:solidFill>
              </a:rPr>
              <a:t>אז מה זה בעצם אל גמל?</a:t>
            </a:r>
            <a:endParaRPr sz="1400">
              <a:solidFill>
                <a:schemeClr val="dk1"/>
              </a:solidFill>
            </a:endParaRPr>
          </a:p>
          <a:p>
            <a:pPr indent="-317500" lvl="0" marL="457200" rtl="1" algn="r">
              <a:lnSpc>
                <a:spcPct val="115000"/>
              </a:lnSpc>
              <a:spcBef>
                <a:spcPts val="0"/>
              </a:spcBef>
              <a:spcAft>
                <a:spcPts val="0"/>
              </a:spcAft>
              <a:buClr>
                <a:schemeClr val="dk1"/>
              </a:buClr>
              <a:buSzPts val="1400"/>
              <a:buAutoNum type="arabicPeriod"/>
            </a:pPr>
            <a:r>
              <a:rPr lang="en" sz="1400">
                <a:solidFill>
                  <a:schemeClr val="dk1"/>
                </a:solidFill>
              </a:rPr>
              <a:t>צופן אסימטרי שבעזרתו מצפינים מפתחות/ הודעות.</a:t>
            </a:r>
            <a:endParaRPr sz="1400">
              <a:solidFill>
                <a:schemeClr val="dk1"/>
              </a:solidFill>
            </a:endParaRPr>
          </a:p>
          <a:p>
            <a:pPr indent="-317500" lvl="0" marL="457200" rtl="1" algn="r">
              <a:spcBef>
                <a:spcPts val="0"/>
              </a:spcBef>
              <a:spcAft>
                <a:spcPts val="0"/>
              </a:spcAft>
              <a:buClr>
                <a:srgbClr val="202122"/>
              </a:buClr>
              <a:buSzPts val="1400"/>
              <a:buAutoNum type="arabicPeriod"/>
            </a:pPr>
            <a:r>
              <a:rPr lang="en" sz="1400">
                <a:solidFill>
                  <a:srgbClr val="202122"/>
                </a:solidFill>
                <a:highlight>
                  <a:srgbClr val="FFFFFF"/>
                </a:highlight>
              </a:rPr>
              <a:t>אפשר ליישם את הצפנת אל-גמאל מעל שדה סופי או מעל חבורת עקום אליפטי.</a:t>
            </a:r>
            <a:endParaRPr sz="1400"/>
          </a:p>
          <a:p>
            <a:pPr indent="-304800" lvl="0" marL="457200" rtl="1" algn="r">
              <a:spcBef>
                <a:spcPts val="0"/>
              </a:spcBef>
              <a:spcAft>
                <a:spcPts val="0"/>
              </a:spcAft>
              <a:buClr>
                <a:srgbClr val="202122"/>
              </a:buClr>
              <a:buSzPts val="1200"/>
              <a:buAutoNum type="arabicPeriod"/>
            </a:pPr>
            <a:r>
              <a:rPr lang="en" sz="1400">
                <a:solidFill>
                  <a:schemeClr val="dk1"/>
                </a:solidFill>
              </a:rPr>
              <a:t>מגדירים אותו על חבורה ציקלית</a:t>
            </a:r>
            <a:r>
              <a:rPr lang="en" sz="1400">
                <a:solidFill>
                  <a:schemeClr val="dk1"/>
                </a:solidFill>
                <a:latin typeface="Calibri"/>
                <a:ea typeface="Calibri"/>
                <a:cs typeface="Calibri"/>
                <a:sym typeface="Calibri"/>
              </a:rPr>
              <a:t> G, ורמת האבטחה שלו תלויה בחבורה ובקושי </a:t>
            </a:r>
            <a:r>
              <a:rPr b="1" lang="en" sz="1250">
                <a:solidFill>
                  <a:srgbClr val="980000"/>
                </a:solidFill>
                <a:highlight>
                  <a:srgbClr val="FFFFFF"/>
                </a:highlight>
              </a:rPr>
              <a:t>שבבעית הלוגריתם הבדיד ובעית דיפי-הלמן.</a:t>
            </a:r>
            <a:endParaRPr b="1" sz="1250">
              <a:solidFill>
                <a:srgbClr val="980000"/>
              </a:solidFill>
              <a:highlight>
                <a:srgbClr val="FFFFFF"/>
              </a:highlight>
            </a:endParaRPr>
          </a:p>
          <a:p>
            <a:pPr indent="0" lvl="0" marL="457200" rtl="1" algn="r">
              <a:spcBef>
                <a:spcPts val="0"/>
              </a:spcBef>
              <a:spcAft>
                <a:spcPts val="0"/>
              </a:spcAft>
              <a:buNone/>
            </a:pPr>
            <a:r>
              <a:t/>
            </a:r>
            <a:endParaRPr sz="1400">
              <a:solidFill>
                <a:schemeClr val="dk1"/>
              </a:solidFill>
              <a:latin typeface="Calibri"/>
              <a:ea typeface="Calibri"/>
              <a:cs typeface="Calibri"/>
              <a:sym typeface="Calibri"/>
            </a:endParaRPr>
          </a:p>
          <a:p>
            <a:pPr indent="0" lvl="0" marL="457200" rtl="1" algn="r">
              <a:spcBef>
                <a:spcPts val="0"/>
              </a:spcBef>
              <a:spcAft>
                <a:spcPts val="0"/>
              </a:spcAft>
              <a:buNone/>
            </a:pPr>
            <a:r>
              <a:t/>
            </a:r>
            <a:endParaRPr sz="14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b="1" lang="en" sz="1400">
                <a:solidFill>
                  <a:schemeClr val="dk1"/>
                </a:solidFill>
              </a:rPr>
              <a:t>צופן הסתברותי</a:t>
            </a:r>
            <a:r>
              <a:rPr lang="en" sz="1400">
                <a:solidFill>
                  <a:schemeClr val="dk1"/>
                </a:solidFill>
              </a:rPr>
              <a:t> – </a:t>
            </a:r>
            <a:r>
              <a:rPr lang="en" sz="1400">
                <a:solidFill>
                  <a:schemeClr val="dk1"/>
                </a:solidFill>
                <a:latin typeface="Calibri"/>
                <a:ea typeface="Calibri"/>
                <a:cs typeface="Calibri"/>
                <a:sym typeface="Calibri"/>
              </a:rPr>
              <a:t>plaintext (טקסט מקור) מסוים יכול להיות מוצפן להרבה ciphertexts אפשריים.</a:t>
            </a:r>
            <a:endParaRPr sz="14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b="1" lang="en" sz="1400">
                <a:solidFill>
                  <a:schemeClr val="dk1"/>
                </a:solidFill>
              </a:rPr>
              <a:t>כתוצאה מכך </a:t>
            </a:r>
            <a:r>
              <a:rPr lang="en" sz="1400">
                <a:solidFill>
                  <a:schemeClr val="dk1"/>
                </a:solidFill>
              </a:rPr>
              <a:t>–  יש יחס של 1:2 בין הטקסט הרגיל למוצפן (המוצפן כפול בגודלו)</a:t>
            </a:r>
            <a:endParaRPr sz="1400">
              <a:solidFill>
                <a:schemeClr val="dk1"/>
              </a:solidFill>
            </a:endParaRPr>
          </a:p>
          <a:p>
            <a:pPr indent="0" lvl="0" marL="0" rtl="1" algn="r">
              <a:lnSpc>
                <a:spcPct val="115000"/>
              </a:lnSpc>
              <a:spcBef>
                <a:spcPts val="0"/>
              </a:spcBef>
              <a:spcAft>
                <a:spcPts val="0"/>
              </a:spcAft>
              <a:buClr>
                <a:schemeClr val="dk1"/>
              </a:buClr>
              <a:buSzPts val="1100"/>
              <a:buFont typeface="Arial"/>
              <a:buNone/>
            </a:pPr>
            <a:r>
              <a:t/>
            </a:r>
            <a:endParaRPr b="1" sz="1500">
              <a:solidFill>
                <a:srgbClr val="980000"/>
              </a:solidFill>
            </a:endParaRPr>
          </a:p>
          <a:p>
            <a:pPr indent="0" lvl="0" marL="0" rtl="1" algn="r">
              <a:spcBef>
                <a:spcPts val="0"/>
              </a:spcBef>
              <a:spcAft>
                <a:spcPts val="0"/>
              </a:spcAft>
              <a:buClr>
                <a:schemeClr val="dk1"/>
              </a:buClr>
              <a:buSzPts val="1100"/>
              <a:buFont typeface="Arial"/>
              <a:buNone/>
            </a:pPr>
            <a:r>
              <a:rPr b="1" lang="en" sz="1350">
                <a:solidFill>
                  <a:srgbClr val="980000"/>
                </a:solidFill>
                <a:highlight>
                  <a:srgbClr val="FFFFFF"/>
                </a:highlight>
              </a:rPr>
              <a:t>בעיית דיפי־הלמן - היא בעיה מתמטית קשה שהועלתה לראשונה על ידי מרטין הלמן בהקשר של קריפטוגרפיה. הסיבה לאטרקטיביות הבעיה היא העובדה שהיא מפיצה מפתחות ע"י שימוש בפונקציה חד-כיוונית.</a:t>
            </a:r>
            <a:endParaRPr b="1" sz="1350">
              <a:solidFill>
                <a:srgbClr val="980000"/>
              </a:solidFill>
              <a:highlight>
                <a:srgbClr val="FFFFFF"/>
              </a:highlight>
            </a:endParaRPr>
          </a:p>
          <a:p>
            <a:pPr indent="0" lvl="0" marL="0" rtl="1" algn="r">
              <a:spcBef>
                <a:spcPts val="0"/>
              </a:spcBef>
              <a:spcAft>
                <a:spcPts val="0"/>
              </a:spcAft>
              <a:buClr>
                <a:schemeClr val="dk1"/>
              </a:buClr>
              <a:buSzPts val="1100"/>
              <a:buFont typeface="Arial"/>
              <a:buNone/>
            </a:pPr>
            <a:r>
              <a:rPr b="1" lang="en" sz="1350">
                <a:solidFill>
                  <a:srgbClr val="980000"/>
                </a:solidFill>
                <a:highlight>
                  <a:srgbClr val="FFFFFF"/>
                </a:highlight>
              </a:rPr>
              <a:t>הבעיה פונקציות חד־כיווניות שהיות שהן הבסיס המתמטי למרבית האלגוריתמים האסימטריים, הן מאפשרת</a:t>
            </a:r>
            <a:endParaRPr b="1" sz="1350">
              <a:solidFill>
                <a:srgbClr val="980000"/>
              </a:solidFill>
              <a:highlight>
                <a:srgbClr val="FFFFFF"/>
              </a:highlight>
            </a:endParaRPr>
          </a:p>
          <a:p>
            <a:pPr indent="0" lvl="0" marL="0" rtl="1" algn="r">
              <a:spcBef>
                <a:spcPts val="0"/>
              </a:spcBef>
              <a:spcAft>
                <a:spcPts val="0"/>
              </a:spcAft>
              <a:buClr>
                <a:schemeClr val="dk1"/>
              </a:buClr>
              <a:buSzPts val="1100"/>
              <a:buFont typeface="Arial"/>
              <a:buNone/>
            </a:pPr>
            <a:r>
              <a:rPr b="1" lang="en" sz="1350">
                <a:solidFill>
                  <a:srgbClr val="980000"/>
                </a:solidFill>
                <a:highlight>
                  <a:srgbClr val="FFFFFF"/>
                </a:highlight>
              </a:rPr>
              <a:t> ביצוע תהליך הצפנה שהוא קל יחסית בכיוון אחד אבל קשה בכיוון ההפו</a:t>
            </a:r>
            <a:r>
              <a:rPr b="1" lang="en" sz="1250">
                <a:solidFill>
                  <a:srgbClr val="980000"/>
                </a:solidFill>
                <a:highlight>
                  <a:srgbClr val="FFFFFF"/>
                </a:highlight>
              </a:rPr>
              <a:t>ך.</a:t>
            </a:r>
            <a:endParaRPr b="1" sz="1300">
              <a:solidFill>
                <a:srgbClr val="98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9d05bc06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9d05bc06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lang="en">
                <a:solidFill>
                  <a:schemeClr val="dk1"/>
                </a:solidFill>
              </a:rPr>
              <a:t>אלגוריתם ElGamal משמש בהצפנה ובפענוח, הנחשב בעיקר בשל יכולתו להפוך את המפתח לקשה ביותר לאיתור.</a:t>
            </a:r>
            <a:endParaRPr>
              <a:solidFill>
                <a:schemeClr val="dk1"/>
              </a:solidFill>
            </a:endParaRPr>
          </a:p>
          <a:p>
            <a:pPr indent="0" lvl="0" marL="0" rtl="1" algn="r">
              <a:spcBef>
                <a:spcPts val="0"/>
              </a:spcBef>
              <a:spcAft>
                <a:spcPts val="0"/>
              </a:spcAft>
              <a:buClr>
                <a:schemeClr val="dk1"/>
              </a:buClr>
              <a:buSzPts val="1100"/>
              <a:buFont typeface="Arial"/>
              <a:buNone/>
            </a:pPr>
            <a:r>
              <a:t/>
            </a:r>
            <a:endParaRPr>
              <a:solidFill>
                <a:schemeClr val="dk1"/>
              </a:solidFill>
            </a:endParaRPr>
          </a:p>
          <a:p>
            <a:pPr indent="0" lvl="0" marL="0" rtl="1" algn="r">
              <a:spcBef>
                <a:spcPts val="0"/>
              </a:spcBef>
              <a:spcAft>
                <a:spcPts val="0"/>
              </a:spcAft>
              <a:buClr>
                <a:schemeClr val="dk1"/>
              </a:buClr>
              <a:buSzPts val="1100"/>
              <a:buFont typeface="Arial"/>
              <a:buNone/>
            </a:pPr>
            <a:r>
              <a:t/>
            </a:r>
            <a:endParaRPr>
              <a:solidFill>
                <a:schemeClr val="dk1"/>
              </a:solidFill>
            </a:endParaRPr>
          </a:p>
          <a:p>
            <a:pPr indent="-295275" lvl="0" marL="457200" rtl="1" algn="r">
              <a:spcBef>
                <a:spcPts val="0"/>
              </a:spcBef>
              <a:spcAft>
                <a:spcPts val="0"/>
              </a:spcAft>
              <a:buClr>
                <a:schemeClr val="dk1"/>
              </a:buClr>
              <a:buSzPts val="1050"/>
              <a:buChar char="●"/>
            </a:pPr>
            <a:r>
              <a:rPr b="1" lang="en" sz="1050">
                <a:solidFill>
                  <a:srgbClr val="202122"/>
                </a:solidFill>
                <a:highlight>
                  <a:srgbClr val="FFFFFF"/>
                </a:highlight>
              </a:rPr>
              <a:t>בהצפנת אל-גמאל בוב מכין לעצמו שני מפתחות;</a:t>
            </a:r>
            <a:endParaRPr b="1" sz="1050">
              <a:solidFill>
                <a:srgbClr val="202122"/>
              </a:solidFill>
              <a:highlight>
                <a:srgbClr val="FFFFFF"/>
              </a:highlight>
            </a:endParaRPr>
          </a:p>
          <a:p>
            <a:pPr indent="-295275" lvl="0" marL="457200" rtl="1" algn="r">
              <a:spcBef>
                <a:spcPts val="0"/>
              </a:spcBef>
              <a:spcAft>
                <a:spcPts val="0"/>
              </a:spcAft>
              <a:buClr>
                <a:schemeClr val="dk1"/>
              </a:buClr>
              <a:buSzPts val="1050"/>
              <a:buAutoNum type="arabicPeriod"/>
            </a:pPr>
            <a:r>
              <a:rPr b="1" lang="en" sz="1050">
                <a:solidFill>
                  <a:srgbClr val="202122"/>
                </a:solidFill>
                <a:highlight>
                  <a:srgbClr val="FFFFFF"/>
                </a:highlight>
              </a:rPr>
              <a:t> מפתח סודי שנשאר אצלו ומיועד לפענוח.</a:t>
            </a:r>
            <a:endParaRPr b="1" sz="1050">
              <a:solidFill>
                <a:srgbClr val="202122"/>
              </a:solidFill>
              <a:highlight>
                <a:srgbClr val="FFFFFF"/>
              </a:highlight>
            </a:endParaRPr>
          </a:p>
          <a:p>
            <a:pPr indent="-295275" lvl="0" marL="457200" rtl="1" algn="r">
              <a:spcBef>
                <a:spcPts val="0"/>
              </a:spcBef>
              <a:spcAft>
                <a:spcPts val="0"/>
              </a:spcAft>
              <a:buClr>
                <a:schemeClr val="dk1"/>
              </a:buClr>
              <a:buSzPts val="1050"/>
              <a:buAutoNum type="arabicPeriod"/>
            </a:pPr>
            <a:r>
              <a:rPr b="1" lang="en" sz="1050">
                <a:solidFill>
                  <a:srgbClr val="202122"/>
                </a:solidFill>
                <a:highlight>
                  <a:srgbClr val="FFFFFF"/>
                </a:highlight>
              </a:rPr>
              <a:t> ומפתח ציבורי שאותו הוא שולחת לאליס, או מפרסם לכל דורש.</a:t>
            </a:r>
            <a:endParaRPr b="1" sz="1050">
              <a:solidFill>
                <a:srgbClr val="202122"/>
              </a:solidFill>
              <a:highlight>
                <a:srgbClr val="FFFFFF"/>
              </a:highlight>
            </a:endParaRPr>
          </a:p>
          <a:p>
            <a:pPr indent="0" lvl="0" marL="0" rtl="1" algn="r">
              <a:spcBef>
                <a:spcPts val="0"/>
              </a:spcBef>
              <a:spcAft>
                <a:spcPts val="0"/>
              </a:spcAft>
              <a:buClr>
                <a:schemeClr val="dk1"/>
              </a:buClr>
              <a:buSzPts val="1100"/>
              <a:buFont typeface="Arial"/>
              <a:buNone/>
            </a:pPr>
            <a:r>
              <a:rPr b="1" lang="en" sz="1050">
                <a:solidFill>
                  <a:srgbClr val="202122"/>
                </a:solidFill>
                <a:highlight>
                  <a:srgbClr val="FFFFFF"/>
                </a:highlight>
              </a:rPr>
              <a:t>כדי להכין את המפתחות, תחילה על השולח(אליס) לבח</a:t>
            </a:r>
            <a:r>
              <a:rPr b="1" lang="en" sz="1050" u="sng">
                <a:solidFill>
                  <a:srgbClr val="202122"/>
                </a:solidFill>
                <a:highlight>
                  <a:srgbClr val="FFFFFF"/>
                </a:highlight>
              </a:rPr>
              <a:t>ור מספר ראשוני</a:t>
            </a:r>
            <a:r>
              <a:rPr b="1" lang="en" sz="1050">
                <a:solidFill>
                  <a:srgbClr val="202122"/>
                </a:solidFill>
                <a:highlight>
                  <a:srgbClr val="FFFFFF"/>
                </a:highlight>
              </a:rPr>
              <a:t> </a:t>
            </a:r>
            <a:r>
              <a:rPr b="1" lang="en" sz="1050">
                <a:solidFill>
                  <a:schemeClr val="accent3"/>
                </a:solidFill>
                <a:highlight>
                  <a:srgbClr val="FFFFFF"/>
                </a:highlight>
              </a:rPr>
              <a:t>אקראי </a:t>
            </a:r>
            <a:r>
              <a:rPr b="1" lang="en" sz="1050">
                <a:solidFill>
                  <a:srgbClr val="202122"/>
                </a:solidFill>
                <a:highlight>
                  <a:srgbClr val="FFFFFF"/>
                </a:highlight>
              </a:rPr>
              <a:t>גדול. צריך לבחור ראשוני מספיק גדול כך שפתרון הבעיה יהיה "קשה"</a:t>
            </a:r>
            <a:r>
              <a:rPr lang="en" sz="1050">
                <a:solidFill>
                  <a:srgbClr val="202122"/>
                </a:solidFill>
                <a:highlight>
                  <a:srgbClr val="FFFFFF"/>
                </a:highlight>
              </a:rPr>
              <a:t>.</a:t>
            </a:r>
            <a:endParaRPr sz="1050">
              <a:solidFill>
                <a:srgbClr val="202122"/>
              </a:solidFill>
              <a:highlight>
                <a:srgbClr val="FFFFFF"/>
              </a:highlight>
            </a:endParaRPr>
          </a:p>
          <a:p>
            <a:pPr indent="0" lvl="0" marL="0" rtl="1" algn="r">
              <a:spcBef>
                <a:spcPts val="0"/>
              </a:spcBef>
              <a:spcAft>
                <a:spcPts val="0"/>
              </a:spcAft>
              <a:buNone/>
            </a:pPr>
            <a:r>
              <a:rPr b="1" lang="en" sz="1050">
                <a:solidFill>
                  <a:schemeClr val="dk1"/>
                </a:solidFill>
                <a:highlight>
                  <a:srgbClr val="FFFFFF"/>
                </a:highlight>
              </a:rPr>
              <a:t>בביטוי קשה מתכוונים שהניסיון לנחש את המפתח הסודי מתוך המפתח הציבורי השקול לפתרון בעיית הלוגריתם הבדיד ולכן צריך לבחור אלמנט g מ</a:t>
            </a:r>
            <a:r>
              <a:rPr b="1" lang="en" sz="1050">
                <a:solidFill>
                  <a:schemeClr val="dk1"/>
                </a:solidFill>
                <a:highlight>
                  <a:srgbClr val="FFFFFF"/>
                </a:highlight>
                <a:uFill>
                  <a:noFill/>
                </a:uFill>
                <a:hlinkClick r:id="rId2">
                  <a:extLst>
                    <a:ext uri="{A12FA001-AC4F-418D-AE19-62706E023703}">
                      <ahyp:hlinkClr val="tx"/>
                    </a:ext>
                  </a:extLst>
                </a:hlinkClick>
              </a:rPr>
              <a:t>סדר</a:t>
            </a:r>
            <a:r>
              <a:rPr b="1" lang="en" sz="1050">
                <a:solidFill>
                  <a:schemeClr val="dk1"/>
                </a:solidFill>
                <a:highlight>
                  <a:srgbClr val="FFFFFF"/>
                </a:highlight>
              </a:rPr>
              <a:t> ראשוני גבוה שנקרא יוצר.</a:t>
            </a:r>
            <a:endParaRPr b="1" sz="1050">
              <a:solidFill>
                <a:schemeClr val="dk1"/>
              </a:solidFill>
              <a:highlight>
                <a:srgbClr val="FFFFFF"/>
              </a:highlight>
            </a:endParaRPr>
          </a:p>
          <a:p>
            <a:pPr indent="0" lvl="0" marL="0" rtl="1" algn="r">
              <a:spcBef>
                <a:spcPts val="0"/>
              </a:spcBef>
              <a:spcAft>
                <a:spcPts val="0"/>
              </a:spcAft>
              <a:buNone/>
            </a:pPr>
            <a:r>
              <a:t/>
            </a:r>
            <a:endParaRPr b="1" sz="1050">
              <a:solidFill>
                <a:srgbClr val="202122"/>
              </a:solidFill>
              <a:highlight>
                <a:srgbClr val="FFFFFF"/>
              </a:highlight>
            </a:endParaRPr>
          </a:p>
          <a:p>
            <a:pPr indent="0" lvl="0" marL="0" rtl="1" algn="r">
              <a:spcBef>
                <a:spcPts val="0"/>
              </a:spcBef>
              <a:spcAft>
                <a:spcPts val="0"/>
              </a:spcAft>
              <a:buNone/>
            </a:pPr>
            <a:r>
              <a:t/>
            </a:r>
            <a:endParaRPr>
              <a:solidFill>
                <a:schemeClr val="dk1"/>
              </a:solidFill>
            </a:endParaRPr>
          </a:p>
          <a:p>
            <a:pPr indent="0" lvl="0" marL="0" rtl="1" algn="r">
              <a:spcBef>
                <a:spcPts val="0"/>
              </a:spcBef>
              <a:spcAft>
                <a:spcPts val="0"/>
              </a:spcAft>
              <a:buNone/>
            </a:pPr>
            <a:r>
              <a:rPr lang="en">
                <a:solidFill>
                  <a:schemeClr val="dk1"/>
                </a:solidFill>
              </a:rPr>
              <a:t>כל היישומים המחפשים לא להסתמך רק על הצפנת ערוצים כדי להגן על הנתונים שלהם יכולים למצוא את זה מועיל ליישם את האלגוריתם הזה בתוכנית.</a:t>
            </a:r>
            <a:endParaRPr>
              <a:solidFill>
                <a:schemeClr val="dk1"/>
              </a:solidFill>
            </a:endParaRPr>
          </a:p>
          <a:p>
            <a:pPr indent="0" lvl="0" marL="0" rtl="1" algn="r">
              <a:spcBef>
                <a:spcPts val="0"/>
              </a:spcBef>
              <a:spcAft>
                <a:spcPts val="0"/>
              </a:spcAft>
              <a:buClr>
                <a:schemeClr val="dk1"/>
              </a:buClr>
              <a:buSzPts val="1100"/>
              <a:buFont typeface="Arial"/>
              <a:buNone/>
            </a:pPr>
            <a:r>
              <a:rPr lang="en">
                <a:solidFill>
                  <a:schemeClr val="dk1"/>
                </a:solidFill>
              </a:rPr>
              <a:t>בנוסף לאבטחה ברמת אפליקציית תשלום מאובטחת, אלגוריתם זה נחשב גם לאופטימלי מאוד להתמודדות עם העברת הנתונים ברשת הפרטית או הציבורית.</a:t>
            </a:r>
            <a:r>
              <a:rPr b="1" lang="en" sz="1050">
                <a:solidFill>
                  <a:srgbClr val="202122"/>
                </a:solidFill>
                <a:highlight>
                  <a:srgbClr val="FFFFFF"/>
                </a:highlight>
              </a:rPr>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9d05bc06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9d05bc06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Clr>
                <a:schemeClr val="dk1"/>
              </a:buClr>
              <a:buSzPts val="1100"/>
              <a:buFont typeface="Arial"/>
              <a:buNone/>
            </a:pPr>
            <a:r>
              <a:rPr b="1" lang="en" sz="1200">
                <a:solidFill>
                  <a:schemeClr val="dk1"/>
                </a:solidFill>
              </a:rPr>
              <a:t>השימוש הראשון באלגוריתם שלנו ע"י אל גאמל- </a:t>
            </a:r>
            <a:r>
              <a:rPr b="1" lang="en" sz="1600">
                <a:solidFill>
                  <a:schemeClr val="dk2"/>
                </a:solidFill>
              </a:rPr>
              <a:t>הצפנה</a:t>
            </a:r>
            <a:r>
              <a:rPr b="1" lang="en" sz="1200">
                <a:solidFill>
                  <a:schemeClr val="dk1"/>
                </a:solidFill>
              </a:rPr>
              <a:t>:</a:t>
            </a:r>
            <a:endParaRPr b="1" sz="1200">
              <a:solidFill>
                <a:schemeClr val="dk1"/>
              </a:solidFill>
            </a:endParaRPr>
          </a:p>
          <a:p>
            <a:pPr indent="0" lvl="0" marL="0" rtl="1" algn="r">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1" algn="r">
              <a:lnSpc>
                <a:spcPct val="115000"/>
              </a:lnSpc>
              <a:spcBef>
                <a:spcPts val="0"/>
              </a:spcBef>
              <a:spcAft>
                <a:spcPts val="0"/>
              </a:spcAft>
              <a:buClr>
                <a:schemeClr val="dk1"/>
              </a:buClr>
              <a:buSzPts val="1100"/>
              <a:buFont typeface="Arial"/>
              <a:buNone/>
            </a:pPr>
            <a:r>
              <a:rPr b="1" lang="en" sz="1200">
                <a:solidFill>
                  <a:schemeClr val="dk1"/>
                </a:solidFill>
              </a:rPr>
              <a:t>שלבים ביצירת המפתחות:</a:t>
            </a:r>
            <a:endParaRPr b="1" sz="1200">
              <a:solidFill>
                <a:schemeClr val="dk1"/>
              </a:solidFill>
            </a:endParaRPr>
          </a:p>
          <a:p>
            <a:pPr indent="0" lvl="0" marL="0" rtl="1" algn="r">
              <a:lnSpc>
                <a:spcPct val="115000"/>
              </a:lnSpc>
              <a:spcBef>
                <a:spcPts val="0"/>
              </a:spcBef>
              <a:spcAft>
                <a:spcPts val="0"/>
              </a:spcAft>
              <a:buClr>
                <a:schemeClr val="dk1"/>
              </a:buClr>
              <a:buSzPts val="1100"/>
              <a:buFont typeface="Arial"/>
              <a:buNone/>
            </a:pPr>
            <a:r>
              <a:rPr b="1" lang="en" sz="1200">
                <a:solidFill>
                  <a:schemeClr val="dk1"/>
                </a:solidFill>
              </a:rPr>
              <a:t>(באפליקציה שלנו אליס מצפינה את מפתח סלסה בעזרת אל גאמל ושולחת לבוב)</a:t>
            </a:r>
            <a:endParaRPr b="1" sz="1200">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בוחר מספר </a:t>
            </a:r>
            <a:r>
              <a:rPr lang="en" sz="1200">
                <a:solidFill>
                  <a:schemeClr val="dk1"/>
                </a:solidFill>
                <a:latin typeface="Calibri"/>
                <a:ea typeface="Calibri"/>
                <a:cs typeface="Calibri"/>
                <a:sym typeface="Calibri"/>
              </a:rPr>
              <a:t>p  ראשוני אקראי גדול.</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בוחר אלמנט </a:t>
            </a:r>
            <a:r>
              <a:rPr lang="en" sz="1200">
                <a:solidFill>
                  <a:schemeClr val="dk1"/>
                </a:solidFill>
                <a:latin typeface="Calibri"/>
                <a:ea typeface="Calibri"/>
                <a:cs typeface="Calibri"/>
                <a:sym typeface="Calibri"/>
              </a:rPr>
              <a:t>g  מסדר ראשוני גבוה שנקרא יוצר. (את שני המספרים הללו הוא יכול להכין ולפרסם בעצמו או להשתמש בסט מספרים קבוע.) מעל חבורה </a:t>
            </a:r>
            <a:r>
              <a:rPr lang="en" sz="1200">
                <a:solidFill>
                  <a:schemeClr val="dk1"/>
                </a:solidFill>
              </a:rPr>
              <a:t>ציקלית</a:t>
            </a:r>
            <a:r>
              <a:rPr lang="en" sz="1200">
                <a:solidFill>
                  <a:schemeClr val="dk1"/>
                </a:solidFill>
                <a:latin typeface="Calibri"/>
                <a:ea typeface="Calibri"/>
                <a:cs typeface="Calibri"/>
                <a:sym typeface="Calibri"/>
              </a:rPr>
              <a:t> כלשהיא.</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מחשב את הערך (</a:t>
            </a:r>
            <a:r>
              <a:rPr lang="en">
                <a:solidFill>
                  <a:schemeClr val="dk1"/>
                </a:solidFill>
              </a:rPr>
              <a:t>B=g^a(mod p</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(בדומה בפרוטוקול דיפי-הלמן שלמדנו בכיתה)</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מפרסם את המפתח הציבורי </a:t>
            </a:r>
            <a:r>
              <a:rPr lang="en" sz="1200">
                <a:solidFill>
                  <a:schemeClr val="dk1"/>
                </a:solidFill>
                <a:latin typeface="Calibri"/>
                <a:ea typeface="Calibri"/>
                <a:cs typeface="Calibri"/>
                <a:sym typeface="Calibri"/>
              </a:rPr>
              <a:t>B לכל דורש ושומר בסוד את b – המפתח פרטי שלו.</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b="1" lang="en" sz="1200">
                <a:solidFill>
                  <a:schemeClr val="dk1"/>
                </a:solidFill>
              </a:rPr>
              <a:t>כאשר אליס מעוניינת להצפין מסר </a:t>
            </a:r>
            <a:r>
              <a:rPr b="1" lang="en" sz="1200">
                <a:solidFill>
                  <a:schemeClr val="dk1"/>
                </a:solidFill>
                <a:latin typeface="Calibri"/>
                <a:ea typeface="Calibri"/>
                <a:cs typeface="Calibri"/>
                <a:sym typeface="Calibri"/>
              </a:rPr>
              <a:t>m כלשהו עבור בוב:</a:t>
            </a:r>
            <a:endParaRPr b="1"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 אלגוריתם שלנו אנחנו מצפינים מפתח SalsaKey ולא הודעה )</a:t>
            </a:r>
            <a:endParaRPr b="1" sz="12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rPr lang="en" sz="1200">
                <a:solidFill>
                  <a:schemeClr val="dk1"/>
                </a:solidFill>
                <a:latin typeface="Calibri"/>
                <a:ea typeface="Calibri"/>
                <a:cs typeface="Calibri"/>
                <a:sym typeface="Calibri"/>
              </a:rPr>
              <a:t>* היא בוחרת מספר חד פעמי k (</a:t>
            </a:r>
            <a:r>
              <a:rPr lang="en" sz="1200">
                <a:solidFill>
                  <a:schemeClr val="dk1"/>
                </a:solidFill>
              </a:rPr>
              <a:t>מודולו</a:t>
            </a:r>
            <a:r>
              <a:rPr lang="en" sz="1200">
                <a:solidFill>
                  <a:schemeClr val="dk1"/>
                </a:solidFill>
                <a:latin typeface="Calibri"/>
                <a:ea typeface="Calibri"/>
                <a:cs typeface="Calibri"/>
                <a:sym typeface="Calibri"/>
              </a:rPr>
              <a:t> p) </a:t>
            </a:r>
            <a:r>
              <a:rPr lang="en" sz="1200">
                <a:solidFill>
                  <a:schemeClr val="dk1"/>
                </a:solidFill>
              </a:rPr>
              <a:t>איתו</a:t>
            </a:r>
            <a:r>
              <a:rPr lang="en" sz="1200">
                <a:solidFill>
                  <a:schemeClr val="dk1"/>
                </a:solidFill>
                <a:latin typeface="Calibri"/>
                <a:ea typeface="Calibri"/>
                <a:cs typeface="Calibri"/>
                <a:sym typeface="Calibri"/>
              </a:rPr>
              <a:t> היא מצפינה את המסר. השלם k  נקרא מפתח ארעי (ephemeral key) </a:t>
            </a:r>
            <a:r>
              <a:rPr lang="en" sz="1200">
                <a:solidFill>
                  <a:schemeClr val="dk1"/>
                </a:solidFill>
              </a:rPr>
              <a:t>כיוון שנועד אך ורק להצפנת מסר יחיד </a:t>
            </a:r>
            <a:r>
              <a:rPr lang="en" sz="1200">
                <a:solidFill>
                  <a:schemeClr val="dk1"/>
                </a:solidFill>
                <a:latin typeface="Calibri"/>
                <a:ea typeface="Calibri"/>
                <a:cs typeface="Calibri"/>
                <a:sym typeface="Calibri"/>
              </a:rPr>
              <a:t>m.</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אליס לוקחת את המסר m  עם השלם החד-פעמי k והמפתח הציבורי של בוב B ומחשבת את זוג הערכים:</a:t>
            </a:r>
            <a:endParaRPr sz="12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(C1=g^k (mod⁡p </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(C2=mB^k (mod⁡p</a:t>
            </a:r>
            <a:endParaRPr>
              <a:solidFill>
                <a:schemeClr val="dk1"/>
              </a:solidFill>
            </a:endParaRPr>
          </a:p>
          <a:p>
            <a:pPr indent="0" lvl="0" marL="0" rtl="1" algn="r">
              <a:lnSpc>
                <a:spcPct val="115000"/>
              </a:lnSpc>
              <a:spcBef>
                <a:spcPts val="0"/>
              </a:spcBef>
              <a:spcAft>
                <a:spcPts val="0"/>
              </a:spcAft>
              <a:buNone/>
            </a:pPr>
            <a:r>
              <a:rPr lang="en" sz="1200">
                <a:solidFill>
                  <a:schemeClr val="dk1"/>
                </a:solidFill>
                <a:latin typeface="Calibri"/>
                <a:ea typeface="Calibri"/>
                <a:cs typeface="Calibri"/>
                <a:sym typeface="Calibri"/>
              </a:rPr>
              <a:t>P וg הם פרמטרים </a:t>
            </a:r>
            <a:r>
              <a:rPr lang="en" sz="1200">
                <a:solidFill>
                  <a:srgbClr val="202122"/>
                </a:solidFill>
              </a:rPr>
              <a:t>ציבוריים כך שלכולם יש נגישות אליהם. הטקסט המוצפן שאליס הכינה הוא הזוג (c1,c2) אותם היא שולחת לבוב בערוץ ציבורי.</a:t>
            </a:r>
            <a:endParaRPr sz="1200">
              <a:solidFill>
                <a:srgbClr val="202122"/>
              </a:solidFill>
            </a:endParaRPr>
          </a:p>
          <a:p>
            <a:pPr indent="0" lvl="0" marL="0" rtl="1" algn="r">
              <a:lnSpc>
                <a:spcPct val="115000"/>
              </a:lnSpc>
              <a:spcBef>
                <a:spcPts val="0"/>
              </a:spcBef>
              <a:spcAft>
                <a:spcPts val="0"/>
              </a:spcAft>
              <a:buNone/>
            </a:pPr>
            <a:r>
              <a:t/>
            </a:r>
            <a:endParaRPr sz="1200">
              <a:solidFill>
                <a:srgbClr val="202122"/>
              </a:solidFill>
            </a:endParaRPr>
          </a:p>
          <a:p>
            <a:pPr indent="0" lvl="0" marL="0" rtl="1" algn="r">
              <a:lnSpc>
                <a:spcPct val="115000"/>
              </a:lnSpc>
              <a:spcBef>
                <a:spcPts val="0"/>
              </a:spcBef>
              <a:spcAft>
                <a:spcPts val="0"/>
              </a:spcAft>
              <a:buNone/>
            </a:pPr>
            <a:r>
              <a:t/>
            </a:r>
            <a:endParaRPr sz="1200">
              <a:solidFill>
                <a:srgbClr val="202122"/>
              </a:solidFill>
            </a:endParaRPr>
          </a:p>
          <a:p>
            <a:pPr indent="0" lvl="0" marL="0" rtl="1" algn="r">
              <a:lnSpc>
                <a:spcPct val="115000"/>
              </a:lnSpc>
              <a:spcBef>
                <a:spcPts val="0"/>
              </a:spcBef>
              <a:spcAft>
                <a:spcPts val="0"/>
              </a:spcAft>
              <a:buNone/>
            </a:pPr>
            <a:r>
              <a:t/>
            </a:r>
            <a:endParaRPr sz="1200">
              <a:solidFill>
                <a:srgbClr val="202122"/>
              </a:solidFill>
            </a:endParaRPr>
          </a:p>
          <a:p>
            <a:pPr indent="0" lvl="0" marL="0" rtl="1" algn="r">
              <a:lnSpc>
                <a:spcPct val="115000"/>
              </a:lnSpc>
              <a:spcBef>
                <a:spcPts val="0"/>
              </a:spcBef>
              <a:spcAft>
                <a:spcPts val="0"/>
              </a:spcAft>
              <a:buNone/>
            </a:pPr>
            <a:r>
              <a:t/>
            </a:r>
            <a:endParaRPr sz="1200">
              <a:solidFill>
                <a:srgbClr val="202122"/>
              </a:solidFill>
            </a:endParaRPr>
          </a:p>
          <a:p>
            <a:pPr indent="0" lvl="0" marL="0" rtl="1" algn="r">
              <a:lnSpc>
                <a:spcPct val="115000"/>
              </a:lnSpc>
              <a:spcBef>
                <a:spcPts val="0"/>
              </a:spcBef>
              <a:spcAft>
                <a:spcPts val="0"/>
              </a:spcAft>
              <a:buNone/>
            </a:pPr>
            <a:r>
              <a:rPr b="1" lang="en" sz="1200">
                <a:solidFill>
                  <a:srgbClr val="202122"/>
                </a:solidFill>
              </a:rPr>
              <a:t>כעת אם בוב רוצה לפענח את הטקסט המוצפן שקיבל הוא:</a:t>
            </a:r>
            <a:endParaRPr b="1" sz="1200">
              <a:solidFill>
                <a:srgbClr val="202122"/>
              </a:solidFill>
            </a:endParaRPr>
          </a:p>
          <a:p>
            <a:pPr indent="0" lvl="0" marL="0" rtl="1" algn="r">
              <a:lnSpc>
                <a:spcPct val="115000"/>
              </a:lnSpc>
              <a:spcBef>
                <a:spcPts val="0"/>
              </a:spcBef>
              <a:spcAft>
                <a:spcPts val="0"/>
              </a:spcAft>
              <a:buClr>
                <a:schemeClr val="dk1"/>
              </a:buClr>
              <a:buSzPts val="1100"/>
              <a:buFont typeface="Arial"/>
              <a:buNone/>
            </a:pPr>
            <a:r>
              <a:rPr lang="en" sz="1200">
                <a:solidFill>
                  <a:srgbClr val="202122"/>
                </a:solidFill>
              </a:rPr>
              <a:t>משתמש במפתח הפרטי שלו כדי לחשב את:</a:t>
            </a:r>
            <a:endParaRPr sz="1200">
              <a:solidFill>
                <a:srgbClr val="202122"/>
              </a:solidFill>
            </a:endParaRPr>
          </a:p>
          <a:p>
            <a:pPr indent="0" lvl="0" marL="0" rtl="1" algn="ctr">
              <a:lnSpc>
                <a:spcPct val="115000"/>
              </a:lnSpc>
              <a:spcBef>
                <a:spcPts val="0"/>
              </a:spcBef>
              <a:spcAft>
                <a:spcPts val="0"/>
              </a:spcAft>
              <a:buClr>
                <a:schemeClr val="dk1"/>
              </a:buClr>
              <a:buSzPts val="1100"/>
              <a:buFont typeface="Arial"/>
              <a:buNone/>
            </a:pPr>
            <a:r>
              <a:rPr lang="en">
                <a:solidFill>
                  <a:schemeClr val="dk1"/>
                </a:solidFill>
              </a:rPr>
              <a:t>(x=c1^b (mod⁡p </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מחשב את ההופכי הכפלי של </a:t>
            </a:r>
            <a:r>
              <a:rPr lang="en" sz="1200">
                <a:solidFill>
                  <a:schemeClr val="dk1"/>
                </a:solidFill>
                <a:latin typeface="Calibri"/>
                <a:ea typeface="Calibri"/>
                <a:cs typeface="Calibri"/>
                <a:sym typeface="Calibri"/>
              </a:rPr>
              <a:t>x </a:t>
            </a:r>
            <a:r>
              <a:rPr lang="en" sz="1200">
                <a:solidFill>
                  <a:schemeClr val="dk1"/>
                </a:solidFill>
              </a:rPr>
              <a:t>מודולו (</a:t>
            </a:r>
            <a:r>
              <a:rPr lang="en" sz="1200">
                <a:solidFill>
                  <a:schemeClr val="dk1"/>
                </a:solidFill>
                <a:latin typeface="Calibri"/>
                <a:ea typeface="Calibri"/>
                <a:cs typeface="Calibri"/>
                <a:sym typeface="Calibri"/>
              </a:rPr>
              <a:t> p : </a:t>
            </a:r>
            <a:r>
              <a:rPr lang="en">
                <a:solidFill>
                  <a:schemeClr val="dk1"/>
                </a:solidFill>
              </a:rPr>
              <a:t>x^(-1) (mod⁡p</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sz="1200">
                <a:solidFill>
                  <a:schemeClr val="dk1"/>
                </a:solidFill>
              </a:rPr>
              <a:t>בוב מכפיל את </a:t>
            </a:r>
            <a:r>
              <a:rPr lang="en" sz="1200">
                <a:solidFill>
                  <a:schemeClr val="dk1"/>
                </a:solidFill>
                <a:latin typeface="Calibri"/>
                <a:ea typeface="Calibri"/>
                <a:cs typeface="Calibri"/>
                <a:sym typeface="Calibri"/>
              </a:rPr>
              <a:t>c2 ב </a:t>
            </a:r>
            <a:r>
              <a:rPr lang="en">
                <a:solidFill>
                  <a:schemeClr val="dk1"/>
                </a:solidFill>
              </a:rPr>
              <a:t>x)^-1)</a:t>
            </a:r>
            <a:r>
              <a:rPr lang="en" sz="1200">
                <a:solidFill>
                  <a:schemeClr val="dk1"/>
                </a:solidFill>
                <a:latin typeface="Calibri"/>
                <a:ea typeface="Calibri"/>
                <a:cs typeface="Calibri"/>
                <a:sym typeface="Calibri"/>
              </a:rPr>
              <a:t> ומקבל את m ההודעה המקורית :</a:t>
            </a:r>
            <a:endParaRPr sz="1200">
              <a:solidFill>
                <a:schemeClr val="dk1"/>
              </a:solidFill>
              <a:latin typeface="Calibri"/>
              <a:ea typeface="Calibri"/>
              <a:cs typeface="Calibri"/>
              <a:sym typeface="Calibri"/>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m≡x^(-1)⋅c_2 (mod⁡p )</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9d05bc06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9d05bc06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050">
                <a:solidFill>
                  <a:srgbClr val="202122"/>
                </a:solidFill>
                <a:highlight>
                  <a:srgbClr val="FFFFFF"/>
                </a:highlight>
              </a:rPr>
              <a:t>שיטת </a:t>
            </a:r>
            <a:r>
              <a:rPr lang="en" sz="1050">
                <a:solidFill>
                  <a:srgbClr val="202122"/>
                </a:solidFill>
                <a:highlight>
                  <a:srgbClr val="FFFFFF"/>
                </a:highlight>
              </a:rPr>
              <a:t>הצפנה</a:t>
            </a:r>
            <a:r>
              <a:rPr lang="en" sz="1050">
                <a:solidFill>
                  <a:srgbClr val="202122"/>
                </a:solidFill>
                <a:highlight>
                  <a:srgbClr val="FFFFFF"/>
                </a:highlight>
              </a:rPr>
              <a:t> בעזרת עקומים </a:t>
            </a:r>
            <a:r>
              <a:rPr lang="en" sz="1050">
                <a:solidFill>
                  <a:srgbClr val="202122"/>
                </a:solidFill>
                <a:highlight>
                  <a:srgbClr val="FFFFFF"/>
                </a:highlight>
              </a:rPr>
              <a:t>אליפטיים</a:t>
            </a:r>
            <a:r>
              <a:rPr lang="en" sz="1050">
                <a:solidFill>
                  <a:srgbClr val="202122"/>
                </a:solidFill>
                <a:highlight>
                  <a:srgbClr val="FFFFFF"/>
                </a:highlight>
              </a:rPr>
              <a:t> היא שיטת הצפנה אסימטרית העושה שימוש במבנה האלגבר</a:t>
            </a:r>
            <a:r>
              <a:rPr lang="en" sz="1050">
                <a:highlight>
                  <a:srgbClr val="FFFFFF"/>
                </a:highlight>
              </a:rPr>
              <a:t>י-גאומטרי</a:t>
            </a:r>
            <a:r>
              <a:rPr lang="en" sz="1050">
                <a:solidFill>
                  <a:srgbClr val="202122"/>
                </a:solidFill>
                <a:highlight>
                  <a:srgbClr val="FFFFFF"/>
                </a:highlight>
              </a:rPr>
              <a:t> הנקרא עקום אליפטי מעל שדה סופי גדול.</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חשיבות עקום אליפטי בתורת ההצפנה היא בעובדה שהוא מועמד טוב לפונקציה חד-כיוונית שהכרחית בכל הצפנה א-סימטרית.</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כאשר מתבצעת בחירה מושכלת כגון עקום אליפטי אנו מקבלים אלגוריתם מהיר ויעיל באופן משמעותי שיש לו יתרון על פני אלגוריתמים אחרים שמבוססים על אריתמטיקה מודולרית בגלל </a:t>
            </a:r>
            <a:r>
              <a:rPr lang="en" sz="1050">
                <a:solidFill>
                  <a:srgbClr val="202122"/>
                </a:solidFill>
                <a:highlight>
                  <a:srgbClr val="FFFFFF"/>
                </a:highlight>
              </a:rPr>
              <a:t>שבאופן</a:t>
            </a:r>
            <a:r>
              <a:rPr lang="en" sz="1050">
                <a:solidFill>
                  <a:srgbClr val="202122"/>
                </a:solidFill>
                <a:highlight>
                  <a:srgbClr val="FFFFFF"/>
                </a:highlight>
              </a:rPr>
              <a:t> הזה מפתח ההצפנה קצר יותר מאשר בהצפנה אסימטרית רגילה.</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איך בוחרים עקום:</a:t>
            </a:r>
            <a:endParaRPr sz="1050">
              <a:solidFill>
                <a:srgbClr val="202122"/>
              </a:solidFill>
              <a:highlight>
                <a:srgbClr val="FFFFFF"/>
              </a:highlight>
            </a:endParaRPr>
          </a:p>
          <a:p>
            <a:pPr indent="-295275" lvl="0" marL="457200" rtl="1" algn="r">
              <a:spcBef>
                <a:spcPts val="0"/>
              </a:spcBef>
              <a:spcAft>
                <a:spcPts val="0"/>
              </a:spcAft>
              <a:buClr>
                <a:srgbClr val="202122"/>
              </a:buClr>
              <a:buSzPts val="1050"/>
              <a:buAutoNum type="arabicPeriod"/>
            </a:pPr>
            <a:r>
              <a:rPr lang="en" sz="1050">
                <a:solidFill>
                  <a:srgbClr val="202122"/>
                </a:solidFill>
                <a:highlight>
                  <a:srgbClr val="FFFFFF"/>
                </a:highlight>
              </a:rPr>
              <a:t>חובה שלסדר העקום או מספר נקודות העקום יהיה גורם ראשוני מספיק גדול כך </a:t>
            </a:r>
            <a:r>
              <a:rPr lang="en" sz="1050">
                <a:solidFill>
                  <a:srgbClr val="202122"/>
                </a:solidFill>
                <a:highlight>
                  <a:srgbClr val="FFFFFF"/>
                </a:highlight>
              </a:rPr>
              <a:t>שיתקיים</a:t>
            </a:r>
            <a:r>
              <a:rPr lang="en" sz="1050">
                <a:solidFill>
                  <a:srgbClr val="202122"/>
                </a:solidFill>
                <a:highlight>
                  <a:srgbClr val="FFFFFF"/>
                </a:highlight>
              </a:rPr>
              <a:t> שמספר הנקודות בעקום יהייה כמעט ראשוני.</a:t>
            </a:r>
            <a:endParaRPr sz="1050">
              <a:solidFill>
                <a:srgbClr val="202122"/>
              </a:solidFill>
              <a:highlight>
                <a:srgbClr val="FFFFFF"/>
              </a:highlight>
            </a:endParaRPr>
          </a:p>
          <a:p>
            <a:pPr indent="-295275" lvl="0" marL="457200" rtl="1" algn="r">
              <a:spcBef>
                <a:spcPts val="0"/>
              </a:spcBef>
              <a:spcAft>
                <a:spcPts val="0"/>
              </a:spcAft>
              <a:buClr>
                <a:srgbClr val="202122"/>
              </a:buClr>
              <a:buSzPts val="1050"/>
              <a:buAutoNum type="arabicPeriod"/>
            </a:pPr>
            <a:r>
              <a:rPr lang="en" sz="1050">
                <a:solidFill>
                  <a:srgbClr val="202122"/>
                </a:solidFill>
                <a:highlight>
                  <a:srgbClr val="FFFFFF"/>
                </a:highlight>
              </a:rPr>
              <a:t>חובה לוודא את תקינות כל הפרמטרים הפומביים כדי למנוע התקפות.</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rPr b="1" lang="en" sz="1050">
                <a:solidFill>
                  <a:srgbClr val="202122"/>
                </a:solidFill>
                <a:highlight>
                  <a:srgbClr val="FFFFFF"/>
                </a:highlight>
              </a:rPr>
              <a:t>נרצה לציין כי; התכונה שמפתח ההצפנה קטן יותר מאפשרת יישום יעיל של הצפנה בסביבה שמוגבלת במשאבים כמו טלפון סלולרי נייד, כרטיס חכם וכו.</a:t>
            </a:r>
            <a:endParaRPr b="1" sz="1050">
              <a:solidFill>
                <a:srgbClr val="202122"/>
              </a:solidFill>
              <a:highlight>
                <a:srgbClr val="FFFFFF"/>
              </a:highlight>
            </a:endParaRPr>
          </a:p>
          <a:p>
            <a:pPr indent="0" lvl="0" marL="0" rtl="1" algn="r">
              <a:spcBef>
                <a:spcPts val="0"/>
              </a:spcBef>
              <a:spcAft>
                <a:spcPts val="0"/>
              </a:spcAft>
              <a:buNone/>
            </a:pPr>
            <a:r>
              <a:rPr b="1" lang="en" sz="1050">
                <a:solidFill>
                  <a:srgbClr val="202122"/>
                </a:solidFill>
                <a:highlight>
                  <a:srgbClr val="FFFFFF"/>
                </a:highlight>
              </a:rPr>
              <a:t>כמו אצלנו שמעבירים כסף באפליקציה</a:t>
            </a:r>
            <a:r>
              <a:rPr lang="en" sz="1050">
                <a:solidFill>
                  <a:srgbClr val="202122"/>
                </a:solidFill>
                <a:highlight>
                  <a:srgbClr val="FFFFFF"/>
                </a:highlight>
              </a:rPr>
              <a:t>.</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a:p>
            <a:pPr indent="0" lvl="0" marL="0" rtl="1" algn="r">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9d05bc06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9d05bc06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500"/>
              </a:spcBef>
              <a:spcAft>
                <a:spcPts val="0"/>
              </a:spcAft>
              <a:buNone/>
            </a:pPr>
            <a:r>
              <a:rPr lang="en" sz="1050">
                <a:solidFill>
                  <a:srgbClr val="202122"/>
                </a:solidFill>
                <a:highlight>
                  <a:srgbClr val="FFFFFF"/>
                </a:highlight>
              </a:rPr>
              <a:t>העקום Curve25519 הוא עקום מונטגומרי מעל ההרחבה הריבועית של השדה הראשוני המוגדר על ידי המספר הראשוני </a:t>
            </a:r>
            <a:endParaRPr sz="1050">
              <a:solidFill>
                <a:srgbClr val="202122"/>
              </a:solidFill>
              <a:highlight>
                <a:srgbClr val="FFFFFF"/>
              </a:highlight>
            </a:endParaRPr>
          </a:p>
          <a:p>
            <a:pPr indent="0" lvl="0" marL="457200" rtl="0" algn="ctr">
              <a:lnSpc>
                <a:spcPct val="115000"/>
              </a:lnSpc>
              <a:spcBef>
                <a:spcPts val="500"/>
              </a:spcBef>
              <a:spcAft>
                <a:spcPts val="0"/>
              </a:spcAft>
              <a:buNone/>
            </a:pPr>
            <a:r>
              <a:rPr lang="en" sz="1050">
                <a:solidFill>
                  <a:srgbClr val="202122"/>
                </a:solidFill>
                <a:highlight>
                  <a:srgbClr val="FFFFFF"/>
                </a:highlight>
              </a:rPr>
              <a:t>2^{255}-19</a:t>
            </a:r>
            <a:endParaRPr sz="1050">
              <a:solidFill>
                <a:srgbClr val="202122"/>
              </a:solidFill>
              <a:highlight>
                <a:srgbClr val="FFFFFF"/>
              </a:highlight>
            </a:endParaRPr>
          </a:p>
          <a:p>
            <a:pPr indent="0" lvl="0" marL="0" rtl="1" algn="r">
              <a:lnSpc>
                <a:spcPct val="115000"/>
              </a:lnSpc>
              <a:spcBef>
                <a:spcPts val="500"/>
              </a:spcBef>
              <a:spcAft>
                <a:spcPts val="0"/>
              </a:spcAft>
              <a:buNone/>
            </a:pPr>
            <a:r>
              <a:rPr lang="en" sz="1050">
                <a:solidFill>
                  <a:srgbClr val="202122"/>
                </a:solidFill>
                <a:highlight>
                  <a:srgbClr val="FFFFFF"/>
                </a:highlight>
              </a:rPr>
              <a:t> יחד עם </a:t>
            </a:r>
            <a:r>
              <a:rPr b="1" lang="en" sz="1050">
                <a:solidFill>
                  <a:srgbClr val="202122"/>
                </a:solidFill>
                <a:highlight>
                  <a:srgbClr val="FFFFFF"/>
                </a:highlight>
              </a:rPr>
              <a:t>נקודת בסיס</a:t>
            </a:r>
            <a:r>
              <a:rPr lang="en" sz="1050">
                <a:solidFill>
                  <a:srgbClr val="202122"/>
                </a:solidFill>
                <a:highlight>
                  <a:srgbClr val="FFFFFF"/>
                </a:highlight>
              </a:rPr>
              <a:t> קבועה </a:t>
            </a:r>
            <a:r>
              <a:rPr lang="en" sz="1050">
                <a:solidFill>
                  <a:srgbClr val="202122"/>
                </a:solidFill>
                <a:highlight>
                  <a:srgbClr val="FFFFFF"/>
                </a:highlight>
              </a:rPr>
              <a:t>x</a:t>
            </a:r>
            <a:r>
              <a:rPr lang="en" sz="1050">
                <a:solidFill>
                  <a:srgbClr val="202122"/>
                </a:solidFill>
                <a:highlight>
                  <a:srgbClr val="FFFFFF"/>
                </a:highlight>
              </a:rPr>
              <a:t>=9</a:t>
            </a:r>
            <a:endParaRPr sz="1050">
              <a:solidFill>
                <a:srgbClr val="202122"/>
              </a:solidFill>
              <a:highlight>
                <a:srgbClr val="FFFFFF"/>
              </a:highlight>
            </a:endParaRPr>
          </a:p>
          <a:p>
            <a:pPr indent="0" lvl="0" marL="0" rtl="1" algn="r">
              <a:lnSpc>
                <a:spcPct val="115000"/>
              </a:lnSpc>
              <a:spcBef>
                <a:spcPts val="500"/>
              </a:spcBef>
              <a:spcAft>
                <a:spcPts val="0"/>
              </a:spcAft>
              <a:buNone/>
            </a:pPr>
            <a:r>
              <a:rPr lang="en" sz="1050">
                <a:solidFill>
                  <a:srgbClr val="202122"/>
                </a:solidFill>
                <a:highlight>
                  <a:srgbClr val="FFFFFF"/>
                </a:highlight>
              </a:rPr>
              <a:t> ונוסחתו היא:  </a:t>
            </a:r>
            <a:r>
              <a:rPr lang="en" sz="1050">
                <a:solidFill>
                  <a:srgbClr val="202122"/>
                </a:solidFill>
                <a:highlight>
                  <a:srgbClr val="FFFFFF"/>
                </a:highlight>
              </a:rPr>
              <a:t>{y^{2}=x^{3}+486662x^{2}+x}</a:t>
            </a:r>
            <a:endParaRPr sz="1050">
              <a:solidFill>
                <a:srgbClr val="202122"/>
              </a:solidFill>
              <a:highlight>
                <a:srgbClr val="FFFFFF"/>
              </a:highlight>
            </a:endParaRPr>
          </a:p>
          <a:p>
            <a:pPr indent="0" lvl="0" marL="0" marR="215900" rtl="1" algn="r">
              <a:lnSpc>
                <a:spcPct val="115000"/>
              </a:lnSpc>
              <a:spcBef>
                <a:spcPts val="500"/>
              </a:spcBef>
              <a:spcAft>
                <a:spcPts val="0"/>
              </a:spcAft>
              <a:buNone/>
            </a:pPr>
            <a:r>
              <a:t/>
            </a:r>
            <a:endParaRPr sz="1050">
              <a:solidFill>
                <a:srgbClr val="202122"/>
              </a:solidFill>
              <a:highlight>
                <a:srgbClr val="FFFFFF"/>
              </a:highlight>
            </a:endParaRPr>
          </a:p>
          <a:p>
            <a:pPr indent="-295275" lvl="0" marL="457200" marR="215900" rtl="1" algn="r">
              <a:lnSpc>
                <a:spcPct val="115000"/>
              </a:lnSpc>
              <a:spcBef>
                <a:spcPts val="600"/>
              </a:spcBef>
              <a:spcAft>
                <a:spcPts val="0"/>
              </a:spcAft>
              <a:buSzPts val="1050"/>
              <a:buChar char="-"/>
            </a:pPr>
            <a:r>
              <a:rPr lang="en" sz="1050">
                <a:solidFill>
                  <a:srgbClr val="202122"/>
                </a:solidFill>
                <a:highlight>
                  <a:srgbClr val="FFFFFF"/>
                </a:highlight>
              </a:rPr>
              <a:t>עקום 25519 נבנה כך שיהיה עמיד נגד מספר מלכודות הנובעות מאופן היישום שלו בפועל. העקום עמיד נגד התקפת תיזמון, הוא יכול לקבל כל מחרוזת באורך 32 בתים כמפתח ציבורי תקף ואינו דורש אימות.</a:t>
            </a:r>
            <a:endParaRPr sz="1050">
              <a:solidFill>
                <a:srgbClr val="202122"/>
              </a:solidFill>
              <a:highlight>
                <a:srgbClr val="FFFFFF"/>
              </a:highlight>
            </a:endParaRPr>
          </a:p>
          <a:p>
            <a:pPr indent="0" lvl="0" marL="0" marR="215900" rtl="1" algn="r">
              <a:lnSpc>
                <a:spcPct val="115000"/>
              </a:lnSpc>
              <a:spcBef>
                <a:spcPts val="600"/>
              </a:spcBef>
              <a:spcAft>
                <a:spcPts val="0"/>
              </a:spcAft>
              <a:buNone/>
            </a:pPr>
            <a:r>
              <a:rPr b="1" lang="en" sz="1050">
                <a:solidFill>
                  <a:srgbClr val="202122"/>
                </a:solidFill>
                <a:highlight>
                  <a:srgbClr val="FFFFFF"/>
                </a:highlight>
              </a:rPr>
              <a:t>דוגמא להתקפת תיזמון:</a:t>
            </a:r>
            <a:r>
              <a:rPr lang="en" sz="1050">
                <a:solidFill>
                  <a:srgbClr val="202122"/>
                </a:solidFill>
                <a:highlight>
                  <a:srgbClr val="FFFFFF"/>
                </a:highlight>
              </a:rPr>
              <a:t> לדוגמה, מידע תיזמון (Timing) הקשור בכמות המידע שנכנס ויוצא מהמעבד בפרק זמן מסוים, עלול לשמש לניתוח סטטיסטי של </a:t>
            </a:r>
            <a:r>
              <a:rPr lang="en" sz="1050">
                <a:solidFill>
                  <a:srgbClr val="0645AD"/>
                </a:solidFill>
                <a:highlight>
                  <a:srgbClr val="FFFFFF"/>
                </a:highlight>
                <a:uFill>
                  <a:noFill/>
                </a:uFill>
                <a:hlinkClick r:id="rId2">
                  <a:extLst>
                    <a:ext uri="{A12FA001-AC4F-418D-AE19-62706E023703}">
                      <ahyp:hlinkClr val="tx"/>
                    </a:ext>
                  </a:extLst>
                </a:hlinkClick>
              </a:rPr>
              <a:t>סיביות</a:t>
            </a:r>
            <a:r>
              <a:rPr lang="en" sz="1050">
                <a:solidFill>
                  <a:srgbClr val="202122"/>
                </a:solidFill>
                <a:highlight>
                  <a:srgbClr val="FFFFFF"/>
                </a:highlight>
              </a:rPr>
              <a:t> מפתח ההצפנה.</a:t>
            </a:r>
            <a:endParaRPr sz="1050">
              <a:solidFill>
                <a:srgbClr val="202122"/>
              </a:solidFill>
              <a:highlight>
                <a:srgbClr val="FFFFFF"/>
              </a:highlight>
            </a:endParaRPr>
          </a:p>
          <a:p>
            <a:pPr indent="0" lvl="0" marL="0" rtl="1" algn="r">
              <a:spcBef>
                <a:spcPts val="600"/>
              </a:spcBef>
              <a:spcAft>
                <a:spcPts val="0"/>
              </a:spcAft>
              <a:buNone/>
            </a:pPr>
            <a:r>
              <a:rPr lang="en" sz="1050">
                <a:solidFill>
                  <a:srgbClr val="202122"/>
                </a:solidFill>
                <a:highlight>
                  <a:srgbClr val="FFFFFF"/>
                </a:highlight>
              </a:rPr>
              <a:t>היתרון של עקום 25519 הוא באופן המימוש שלו. אפשר לנצל את </a:t>
            </a:r>
            <a:r>
              <a:rPr lang="en" sz="1050">
                <a:solidFill>
                  <a:srgbClr val="DD3333"/>
                </a:solidFill>
                <a:highlight>
                  <a:srgbClr val="FFFFFF"/>
                </a:highlight>
                <a:uFill>
                  <a:noFill/>
                </a:uFill>
                <a:hlinkClick r:id="rId3">
                  <a:extLst>
                    <a:ext uri="{A12FA001-AC4F-418D-AE19-62706E023703}">
                      <ahyp:hlinkClr val="tx"/>
                    </a:ext>
                  </a:extLst>
                </a:hlinkClick>
              </a:rPr>
              <a:t>יחידת הנקודה הצפה</a:t>
            </a:r>
            <a:r>
              <a:rPr lang="en" sz="1050">
                <a:solidFill>
                  <a:srgbClr val="202122"/>
                </a:solidFill>
                <a:highlight>
                  <a:srgbClr val="FFFFFF"/>
                </a:highlight>
              </a:rPr>
              <a:t> בקיצור FPU של ה</a:t>
            </a:r>
            <a:r>
              <a:rPr lang="en" sz="1050">
                <a:solidFill>
                  <a:srgbClr val="0645AD"/>
                </a:solidFill>
                <a:highlight>
                  <a:srgbClr val="FFFFFF"/>
                </a:highlight>
                <a:uFill>
                  <a:noFill/>
                </a:uFill>
                <a:hlinkClick r:id="rId4">
                  <a:extLst>
                    <a:ext uri="{A12FA001-AC4F-418D-AE19-62706E023703}">
                      <ahyp:hlinkClr val="tx"/>
                    </a:ext>
                  </a:extLst>
                </a:hlinkClick>
              </a:rPr>
              <a:t>מעבד</a:t>
            </a:r>
            <a:r>
              <a:rPr lang="en" sz="1050">
                <a:solidFill>
                  <a:srgbClr val="202122"/>
                </a:solidFill>
                <a:highlight>
                  <a:srgbClr val="FFFFFF"/>
                </a:highlight>
              </a:rPr>
              <a:t> כדי להאיץ ביצועים של פעולות כפל וחיבור בסיסיות באופן משמעותי. הסיבה לבחירה של הראשוני </a:t>
            </a:r>
            <a:endParaRPr sz="1050">
              <a:solidFill>
                <a:srgbClr val="202122"/>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{\displaystyle 2^{255}-19}</a:t>
            </a:r>
            <a:endParaRPr sz="1050">
              <a:solidFill>
                <a:srgbClr val="202122"/>
              </a:solidFill>
              <a:highlight>
                <a:srgbClr val="FFFFFF"/>
              </a:highlight>
            </a:endParaRPr>
          </a:p>
          <a:p>
            <a:pPr indent="0" lvl="0" marL="0" rtl="1" algn="r">
              <a:spcBef>
                <a:spcPts val="0"/>
              </a:spcBef>
              <a:spcAft>
                <a:spcPts val="0"/>
              </a:spcAft>
              <a:buNone/>
            </a:pPr>
            <a:r>
              <a:rPr lang="en" sz="1050">
                <a:solidFill>
                  <a:srgbClr val="202122"/>
                </a:solidFill>
                <a:highlight>
                  <a:srgbClr val="FFFFFF"/>
                </a:highlight>
              </a:rPr>
              <a:t> נובעת בגלל היכולת לייצג אלמנטים של השדה בצורה פולינומית ולבצע חיבור וכפל במהירות. הפולינומים נבחרו כך שיענו על שני מאפיינים חשובים, שהמעלה שלהם תהיה נמוכה (לכל היותר 9) כך שיהיו פחות מקדמים שצריך לכפול כחלק מהכפל בפולינומים וכן, כל מקדם הוא כפולה קטנה</a:t>
            </a:r>
            <a:r>
              <a:rPr lang="en" sz="1400"/>
              <a:t>.</a:t>
            </a:r>
            <a:endParaRPr sz="1050">
              <a:solidFill>
                <a:srgbClr val="202122"/>
              </a:solidFill>
              <a:highlight>
                <a:srgbClr val="FFFFFF"/>
              </a:highlight>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יישום של צופן אל-גאמל בעקום אליפטי נעשה באופן הבא:</a:t>
            </a:r>
            <a:endParaRPr/>
          </a:p>
          <a:p>
            <a:pPr indent="-298450" lvl="0" marL="457200" rtl="1" algn="r">
              <a:spcBef>
                <a:spcPts val="0"/>
              </a:spcBef>
              <a:spcAft>
                <a:spcPts val="0"/>
              </a:spcAft>
              <a:buSzPts val="1100"/>
              <a:buChar char="-"/>
            </a:pPr>
            <a:r>
              <a:rPr lang="en"/>
              <a:t>לבוב יש מפתח ציבורי, נקודה Q.</a:t>
            </a:r>
            <a:endParaRPr/>
          </a:p>
          <a:p>
            <a:pPr indent="-298450" lvl="0" marL="457200" rtl="1" algn="r">
              <a:spcBef>
                <a:spcPts val="0"/>
              </a:spcBef>
              <a:spcAft>
                <a:spcPts val="0"/>
              </a:spcAft>
              <a:buSzPts val="1100"/>
              <a:buChar char="-"/>
            </a:pPr>
            <a:r>
              <a:rPr lang="en"/>
              <a:t>כאשר אליס מעוניינת להצפין את ההודעה המוצפנת שהיא salsaKey - היא מבצעת המרה לנקודה M בעקום ומצפינה אותה על ידי חיבור עם KQ.</a:t>
            </a:r>
            <a:endParaRPr/>
          </a:p>
          <a:p>
            <a:pPr indent="0" lvl="0" marL="457200" rtl="1" algn="r">
              <a:spcBef>
                <a:spcPts val="0"/>
              </a:spcBef>
              <a:spcAft>
                <a:spcPts val="0"/>
              </a:spcAft>
              <a:buNone/>
            </a:pPr>
            <a:r>
              <a:rPr lang="en"/>
              <a:t>K- הוא שלם שנבחר באופן חד פעמי ע"י אליס כדי להצפין את הודעה- salsaKey.</a:t>
            </a:r>
            <a:endParaRPr/>
          </a:p>
          <a:p>
            <a:pPr indent="-298450" lvl="0" marL="457200" rtl="1" algn="r">
              <a:spcBef>
                <a:spcPts val="0"/>
              </a:spcBef>
              <a:spcAft>
                <a:spcPts val="0"/>
              </a:spcAft>
              <a:buSzPts val="1100"/>
              <a:buChar char="-"/>
            </a:pPr>
            <a:r>
              <a:rPr lang="en"/>
              <a:t>בנוסף אליס מצפינה המפתח K ושולחת אותו לבוב.</a:t>
            </a:r>
            <a:endParaRPr/>
          </a:p>
          <a:p>
            <a:pPr indent="0" lvl="0" marL="0" rtl="1" algn="r">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9dbe474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9dbe47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אופן פעולת ההצפנה של העקום:</a:t>
            </a:r>
            <a:endParaRPr/>
          </a:p>
          <a:p>
            <a:pPr indent="0" lvl="0" marL="0" rtl="1" algn="r">
              <a:spcBef>
                <a:spcPts val="0"/>
              </a:spcBef>
              <a:spcAft>
                <a:spcPts val="0"/>
              </a:spcAft>
              <a:buNone/>
            </a:pPr>
            <a:r>
              <a:rPr lang="en"/>
              <a:t>בהתחלה בוב ואליס מסכימים על עקום ספציפי.</a:t>
            </a:r>
            <a:endParaRPr/>
          </a:p>
          <a:p>
            <a:pPr indent="0" lvl="0" marL="0" rtl="0" algn="l">
              <a:spcBef>
                <a:spcPts val="0"/>
              </a:spcBef>
              <a:spcAft>
                <a:spcPts val="0"/>
              </a:spcAft>
              <a:buNone/>
            </a:pPr>
            <a:r>
              <a:rPr lang="en"/>
              <a:t>B- base point </a:t>
            </a:r>
            <a:endParaRPr/>
          </a:p>
          <a:p>
            <a:pPr indent="0" lvl="0" marL="0" rtl="1" algn="r">
              <a:spcBef>
                <a:spcPts val="0"/>
              </a:spcBef>
              <a:spcAft>
                <a:spcPts val="0"/>
              </a:spcAft>
              <a:buNone/>
            </a:pPr>
            <a:r>
              <a:rPr lang="en"/>
              <a:t>היוצר את העקום</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אליס יוצרת מפתח ציבורי שהוא המפתח הפרטי שלה שהוא כפל של של המפתח הפרטי שלה כפול הbase point.</a:t>
            </a:r>
            <a:endParaRPr/>
          </a:p>
          <a:p>
            <a:pPr indent="0" lvl="0" marL="0" rtl="1" algn="r">
              <a:spcBef>
                <a:spcPts val="0"/>
              </a:spcBef>
              <a:spcAft>
                <a:spcPts val="0"/>
              </a:spcAft>
              <a:buNone/>
            </a:pPr>
            <a:r>
              <a:t/>
            </a:r>
            <a:endParaRPr/>
          </a:p>
          <a:p>
            <a:pPr indent="0" lvl="0" marL="0" rtl="0" algn="l">
              <a:spcBef>
                <a:spcPts val="0"/>
              </a:spcBef>
              <a:spcAft>
                <a:spcPts val="0"/>
              </a:spcAft>
              <a:buNone/>
            </a:pPr>
            <a:r>
              <a:rPr lang="en"/>
              <a:t>Pm- ההמרה של המפתח סלסה קי אחרי שהוא קודד והומר לנקודה ע העקום.</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 מה שאליס שולחת בסוף לבוב והוא המפתח המוצפן</a:t>
            </a:r>
            <a:endParaRPr/>
          </a:p>
          <a:p>
            <a:pPr indent="0" lvl="0" marL="0" rtl="0" algn="l">
              <a:spcBef>
                <a:spcPts val="0"/>
              </a:spcBef>
              <a:spcAft>
                <a:spcPts val="0"/>
              </a:spcAft>
              <a:buNone/>
            </a:pPr>
            <a:r>
              <a:t/>
            </a:r>
            <a:endParaRPr/>
          </a:p>
          <a:p>
            <a:pPr indent="0" lvl="0" marL="0" rtl="1" algn="r">
              <a:spcBef>
                <a:spcPts val="0"/>
              </a:spcBef>
              <a:spcAft>
                <a:spcPts val="0"/>
              </a:spcAft>
              <a:buNone/>
            </a:pPr>
            <a:r>
              <a:rPr lang="en"/>
              <a:t> C1,2 אלו 2 נקודות שנמצאות על העקום שהן מוצפנות.</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לפיענוח</a:t>
            </a:r>
            <a:endParaRPr/>
          </a:p>
          <a:p>
            <a:pPr indent="0" lvl="0" marL="0" rtl="0" algn="l">
              <a:spcBef>
                <a:spcPts val="0"/>
              </a:spcBef>
              <a:spcAft>
                <a:spcPts val="0"/>
              </a:spcAft>
              <a:buNone/>
            </a:pPr>
            <a:r>
              <a:t/>
            </a:r>
            <a:endParaRPr/>
          </a:p>
          <a:p>
            <a:pPr indent="0" lvl="0" marL="0" rtl="1" algn="r">
              <a:spcBef>
                <a:spcPts val="0"/>
              </a:spcBef>
              <a:spcAft>
                <a:spcPts val="0"/>
              </a:spcAft>
              <a:buNone/>
            </a:pPr>
            <a:r>
              <a:rPr lang="en"/>
              <a:t> C2 פחות המפתח הפרטי שלו כפול C1.</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אחר כך הוא מבצע קידוד והופך את הPM להודעה המקורי M כך שהוא מקבל את המפתח סלסה קי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9e6c9743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9e6c9743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897362f7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897362f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רקע:</a:t>
            </a:r>
            <a:endParaRPr/>
          </a:p>
          <a:p>
            <a:pPr indent="0" lvl="0" marL="0" rtl="1" algn="r">
              <a:spcBef>
                <a:spcPts val="0"/>
              </a:spcBef>
              <a:spcAft>
                <a:spcPts val="0"/>
              </a:spcAft>
              <a:buNone/>
            </a:pPr>
            <a:r>
              <a:rPr lang="en"/>
              <a:t>הפרויקט שלנו עוסק בהעברת כספים באמצעות תשלום מאובטח בין שני יוזרים ע"י הצפנה.</a:t>
            </a:r>
            <a:endParaRPr/>
          </a:p>
          <a:p>
            <a:pPr indent="0" lvl="0" marL="0" rtl="1" algn="r">
              <a:spcBef>
                <a:spcPts val="0"/>
              </a:spcBef>
              <a:spcAft>
                <a:spcPts val="0"/>
              </a:spcAft>
              <a:buNone/>
            </a:pPr>
            <a:r>
              <a:rPr lang="en"/>
              <a:t>האלגוריתמים בהם נשתמש ונאבטח את התשלום הם:</a:t>
            </a:r>
            <a:endParaRPr sz="100">
              <a:solidFill>
                <a:schemeClr val="dk1"/>
              </a:solidFill>
            </a:endParaRPr>
          </a:p>
          <a:p>
            <a:pPr indent="-298450" lvl="0" marL="457200" rtl="1" algn="r">
              <a:spcBef>
                <a:spcPts val="0"/>
              </a:spcBef>
              <a:spcAft>
                <a:spcPts val="0"/>
              </a:spcAft>
              <a:buClr>
                <a:schemeClr val="dk1"/>
              </a:buClr>
              <a:buSzPts val="1100"/>
              <a:buFont typeface="Rajdhani"/>
              <a:buChar char="●"/>
            </a:pPr>
            <a:r>
              <a:rPr lang="en">
                <a:solidFill>
                  <a:schemeClr val="dk1"/>
                </a:solidFill>
                <a:latin typeface="Rajdhani"/>
                <a:ea typeface="Rajdhani"/>
                <a:cs typeface="Rajdhani"/>
                <a:sym typeface="Rajdhani"/>
              </a:rPr>
              <a:t>Salsa20  </a:t>
            </a:r>
            <a:endParaRPr>
              <a:solidFill>
                <a:schemeClr val="dk1"/>
              </a:solidFill>
              <a:latin typeface="Rajdhani"/>
              <a:ea typeface="Rajdhani"/>
              <a:cs typeface="Rajdhani"/>
              <a:sym typeface="Rajdhani"/>
            </a:endParaRPr>
          </a:p>
          <a:p>
            <a:pPr indent="-298450" lvl="0" marL="457200" rtl="1" algn="r">
              <a:spcBef>
                <a:spcPts val="0"/>
              </a:spcBef>
              <a:spcAft>
                <a:spcPts val="0"/>
              </a:spcAft>
              <a:buClr>
                <a:schemeClr val="dk1"/>
              </a:buClr>
              <a:buSzPts val="1100"/>
              <a:buFont typeface="Rajdhani"/>
              <a:buChar char="●"/>
            </a:pPr>
            <a:r>
              <a:rPr lang="en">
                <a:solidFill>
                  <a:schemeClr val="dk1"/>
                </a:solidFill>
                <a:latin typeface="Rajdhani"/>
                <a:ea typeface="Rajdhani"/>
                <a:cs typeface="Rajdhani"/>
                <a:sym typeface="Rajdhani"/>
              </a:rPr>
              <a:t>EC El-Gamal</a:t>
            </a:r>
            <a:endParaRPr>
              <a:solidFill>
                <a:schemeClr val="dk1"/>
              </a:solidFill>
              <a:latin typeface="Rajdhani"/>
              <a:ea typeface="Rajdhani"/>
              <a:cs typeface="Rajdhani"/>
              <a:sym typeface="Rajdhani"/>
            </a:endParaRPr>
          </a:p>
          <a:p>
            <a:pPr indent="-298450" lvl="0" marL="457200" rtl="1" algn="r">
              <a:spcBef>
                <a:spcPts val="0"/>
              </a:spcBef>
              <a:spcAft>
                <a:spcPts val="0"/>
              </a:spcAft>
              <a:buClr>
                <a:schemeClr val="dk1"/>
              </a:buClr>
              <a:buSzPts val="1100"/>
              <a:buFont typeface="Rajdhani"/>
              <a:buChar char="●"/>
            </a:pPr>
            <a:r>
              <a:rPr lang="en">
                <a:solidFill>
                  <a:schemeClr val="dk1"/>
                </a:solidFill>
                <a:latin typeface="Rajdhani"/>
                <a:ea typeface="Rajdhani"/>
                <a:cs typeface="Rajdhani"/>
                <a:sym typeface="Rajdhani"/>
              </a:rPr>
              <a:t>Schnorr signature</a:t>
            </a:r>
            <a:endParaRPr sz="1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4a71a0f0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4a71a0f0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b="1" lang="en"/>
              <a:t>הסבר כללי על חתימה דיגיטלית:</a:t>
            </a:r>
            <a:endParaRPr b="1"/>
          </a:p>
          <a:p>
            <a:pPr indent="0" lvl="0" marL="0" rtl="1" algn="r">
              <a:spcBef>
                <a:spcPts val="0"/>
              </a:spcBef>
              <a:spcAft>
                <a:spcPts val="0"/>
              </a:spcAft>
              <a:buNone/>
            </a:pPr>
            <a:r>
              <a:rPr lang="en"/>
              <a:t>חתימה דיגיטלית היא שיטה קריפטוגרפית, שמטרתה לאמת את זהות השולח של המידע המועבר ממחשב אחד לאחר מכן. חתימה דיגיטלית היא נושא חשוב באבטחת מידע שהיא מאפין בפרוטוקולים קריפטוגרפיים רבים. שיטות חתימה דיגיטליות נפוצות הן למשל DSA ו-RSA. אם החתימה הדיגיטלית תקפה, ניתן לדעת שהקובץ הגיע בשלמותו, ללא שינוי</a:t>
            </a:r>
            <a:endParaRPr/>
          </a:p>
          <a:p>
            <a:pPr indent="0" lvl="0" marL="0" rtl="1" algn="r">
              <a:spcBef>
                <a:spcPts val="0"/>
              </a:spcBef>
              <a:spcAft>
                <a:spcPts val="0"/>
              </a:spcAft>
              <a:buNone/>
            </a:pPr>
            <a:r>
              <a:t/>
            </a:r>
            <a:endParaRPr b="1"/>
          </a:p>
          <a:p>
            <a:pPr indent="0" lvl="0" marL="0" rtl="1" algn="r">
              <a:spcBef>
                <a:spcPts val="0"/>
              </a:spcBef>
              <a:spcAft>
                <a:spcPts val="0"/>
              </a:spcAft>
              <a:buNone/>
            </a:pPr>
            <a:r>
              <a:rPr b="1" lang="en"/>
              <a:t>בפרויקט</a:t>
            </a:r>
            <a:r>
              <a:rPr b="1" lang="en"/>
              <a:t> שלנו:</a:t>
            </a:r>
            <a:endParaRPr b="1"/>
          </a:p>
          <a:p>
            <a:pPr indent="0" lvl="0" marL="0" rtl="1" algn="r">
              <a:spcBef>
                <a:spcPts val="0"/>
              </a:spcBef>
              <a:spcAft>
                <a:spcPts val="0"/>
              </a:spcAft>
              <a:buClr>
                <a:schemeClr val="dk1"/>
              </a:buClr>
              <a:buSzPts val="1100"/>
              <a:buFont typeface="Arial"/>
              <a:buNone/>
            </a:pPr>
            <a:r>
              <a:rPr lang="en"/>
              <a:t>השולח יוצר חתימה על ההודעה המוצפנת עם מפתח הפרטי הסודי שלו באמצעות חתימת SCHNORR, ושלח לצד השני את הודעת הצופן, המפתח המוצפן והחתימה.</a:t>
            </a:r>
            <a:endParaRPr/>
          </a:p>
          <a:p>
            <a:pPr indent="0" lvl="0" marL="0" rtl="1" algn="r">
              <a:spcBef>
                <a:spcPts val="0"/>
              </a:spcBef>
              <a:spcAft>
                <a:spcPts val="0"/>
              </a:spcAft>
              <a:buClr>
                <a:schemeClr val="dk1"/>
              </a:buClr>
              <a:buSzPts val="1100"/>
              <a:buFont typeface="Arial"/>
              <a:buNone/>
            </a:pPr>
            <a:r>
              <a:rPr lang="en"/>
              <a:t>-הצד המקבל (Decryptor), מקבל את הודעת הצופן +מפתח מוצפן +חתימה.</a:t>
            </a:r>
            <a:endParaRPr/>
          </a:p>
          <a:p>
            <a:pPr indent="0" lvl="0" marL="0" rtl="1" algn="r">
              <a:spcBef>
                <a:spcPts val="0"/>
              </a:spcBef>
              <a:spcAft>
                <a:spcPts val="0"/>
              </a:spcAft>
              <a:buClr>
                <a:schemeClr val="dk1"/>
              </a:buClr>
              <a:buSzPts val="1100"/>
              <a:buFont typeface="Arial"/>
              <a:buNone/>
            </a:pPr>
            <a:r>
              <a:rPr lang="en"/>
              <a:t>המקבל בוב  יוצר אוביקט של אימות של חתימת שנור, ולאחר מכן הוא משתמש באימות זה על הטקסט המפוענח שהוא קיבל לאחר שימוש באלגוריתם סלסה, ועל החתימה שאליס חתמה עליה.</a:t>
            </a:r>
            <a:endParaRPr/>
          </a:p>
          <a:p>
            <a:pPr indent="0" lvl="0" marL="0" rtl="1" algn="r">
              <a:spcBef>
                <a:spcPts val="0"/>
              </a:spcBef>
              <a:spcAft>
                <a:spcPts val="0"/>
              </a:spcAft>
              <a:buClr>
                <a:schemeClr val="dk1"/>
              </a:buClr>
              <a:buSzPts val="1100"/>
              <a:buFont typeface="Arial"/>
              <a:buNone/>
            </a:pPr>
            <a:r>
              <a:rPr lang="en"/>
              <a:t>ולאחר מכן הוא בודק אם התוצאה שיצאה לו היא אמת אז הוא מדפיס את ההודעה, אחרת לא מדפיס ואומר שהאימות נכשל.</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9d05bc06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9d05bc06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בהמשך למה שהסברתי בשקופית הקודמת, סיבה נוספת לשימוש בחתימות דיגיטליות היא: הגנה מפני התקפת man in the middle .</a:t>
            </a:r>
            <a:endParaRPr/>
          </a:p>
          <a:p>
            <a:pPr indent="0" lvl="0" marL="0" rtl="1" algn="r">
              <a:spcBef>
                <a:spcPts val="0"/>
              </a:spcBef>
              <a:spcAft>
                <a:spcPts val="0"/>
              </a:spcAft>
              <a:buNone/>
            </a:pPr>
            <a:r>
              <a:rPr lang="en"/>
              <a:t>התקפת man in the middle היא התקפה בה יכול להיווצר סיטואציה כזאת שבה גורם נוסף(EVE) יכול לקחת את המידע שהצד השולח(אליס) ולשנות אותו ולהעביר אותו לצד המקבל(בוב) ובצורה כזאת בוב יחשוב שהוא קיבל את ההודעה מאליס, כאשר בפועל EVE שינה את ההודעה בלי שאף אחד יידע.</a:t>
            </a:r>
            <a:endParaRPr/>
          </a:p>
          <a:p>
            <a:pPr indent="0" lvl="0" marL="0" rtl="1" algn="r">
              <a:spcBef>
                <a:spcPts val="0"/>
              </a:spcBef>
              <a:spcAft>
                <a:spcPts val="0"/>
              </a:spcAft>
              <a:buNone/>
            </a:pPr>
            <a:r>
              <a:rPr lang="en"/>
              <a:t>לכן כאשר יש חתימה דיגיטלית, אפשר לוודא כי ההודעה שהתקבלה אכן נשלחה מהשולח המקורי, ולא עברה שום שינוי בדרך.</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4a71a0f01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4a71a0f0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חתימה דיגיטלית זהו כלי המדמה אישור לפעולה מסוימת, בדומה לחתימה ידנית על מסמך.</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כלומר באמצעות חתימה זו ניתן לדעת מי שלח הודעה מסוימת.</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חתימה דיגיטלית יכולה להיות שימוש ברשת האינטרנט, במיילים וכו.</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תפקידה הוא להבטיח שלמות בהעברת ההודעה, כלומר שאף אחד לא שינה אותה בדרך.</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חתימה דיגיטלית מספקת:</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 אימות Authentication – ניתן לדעת מי כתב את ההודעה.</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.2 שלמות הנתונים Integrity Data – ההודעה לא השתנה בדרך.</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rPr lang="en" sz="1300">
                <a:solidFill>
                  <a:schemeClr val="dk1"/>
                </a:solidFill>
                <a:latin typeface="Calibri"/>
                <a:ea typeface="Calibri"/>
                <a:cs typeface="Calibri"/>
                <a:sym typeface="Calibri"/>
              </a:rPr>
              <a:t>.3 אי הכחשה Repudiation-Non – מי שחתם על ההודעה בוודאות כתב אותה, לא ניתן להתכחש לזה.</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rPr lang="en" sz="1300">
                <a:solidFill>
                  <a:schemeClr val="dk1"/>
                </a:solidFill>
              </a:rPr>
              <a:t>חתימה דיגיטלית מורכבת משלושה אלגוריתמים: </a:t>
            </a:r>
            <a:endParaRPr sz="1300">
              <a:solidFill>
                <a:schemeClr val="dk1"/>
              </a:solidFill>
            </a:endParaRPr>
          </a:p>
          <a:p>
            <a:pPr indent="0" lvl="0" marL="0" rtl="1" algn="r">
              <a:lnSpc>
                <a:spcPct val="115000"/>
              </a:lnSpc>
              <a:spcBef>
                <a:spcPts val="0"/>
              </a:spcBef>
              <a:spcAft>
                <a:spcPts val="0"/>
              </a:spcAft>
              <a:buNone/>
            </a:pPr>
            <a:r>
              <a:rPr lang="en" sz="1300">
                <a:solidFill>
                  <a:schemeClr val="dk1"/>
                </a:solidFill>
              </a:rPr>
              <a:t>•</a:t>
            </a:r>
            <a:r>
              <a:rPr lang="en" sz="1300">
                <a:solidFill>
                  <a:schemeClr val="dk1"/>
                </a:solidFill>
                <a:latin typeface="Calibri"/>
                <a:ea typeface="Calibri"/>
                <a:cs typeface="Calibri"/>
                <a:sym typeface="Calibri"/>
              </a:rPr>
              <a:t>אלגוריתם HASH</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rPr lang="en" sz="1300">
                <a:solidFill>
                  <a:schemeClr val="dk1"/>
                </a:solidFill>
              </a:rPr>
              <a:t>•</a:t>
            </a:r>
            <a:r>
              <a:rPr lang="en" sz="1300">
                <a:solidFill>
                  <a:schemeClr val="dk1"/>
                </a:solidFill>
                <a:latin typeface="Calibri"/>
                <a:ea typeface="Calibri"/>
                <a:cs typeface="Calibri"/>
                <a:sym typeface="Calibri"/>
              </a:rPr>
              <a:t> אלגוריתם של יצירת חתימות</a:t>
            </a:r>
            <a:endParaRPr sz="1300">
              <a:solidFill>
                <a:schemeClr val="dk1"/>
              </a:solidFill>
              <a:latin typeface="Calibri"/>
              <a:ea typeface="Calibri"/>
              <a:cs typeface="Calibri"/>
              <a:sym typeface="Calibri"/>
            </a:endParaRPr>
          </a:p>
          <a:p>
            <a:pPr indent="0" lvl="0" marL="0" rtl="1" algn="r">
              <a:lnSpc>
                <a:spcPct val="115000"/>
              </a:lnSpc>
              <a:spcBef>
                <a:spcPts val="0"/>
              </a:spcBef>
              <a:spcAft>
                <a:spcPts val="0"/>
              </a:spcAft>
              <a:buNone/>
            </a:pPr>
            <a:r>
              <a:rPr lang="en" sz="1300">
                <a:solidFill>
                  <a:schemeClr val="dk1"/>
                </a:solidFill>
              </a:rPr>
              <a:t>•אלגוריתם אימות חתימה</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7ef53f1b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7ef53f1b4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כעת נסביר את הסכמה של החתימה והאימות:</a:t>
            </a:r>
            <a:endParaRPr/>
          </a:p>
          <a:p>
            <a:pPr indent="0" lvl="0" marL="0" rtl="1" algn="r">
              <a:spcBef>
                <a:spcPts val="0"/>
              </a:spcBef>
              <a:spcAft>
                <a:spcPts val="0"/>
              </a:spcAft>
              <a:buNone/>
            </a:pPr>
            <a:r>
              <a:rPr lang="en"/>
              <a:t>מצד שמאל ניתן לראות את תהליך החתימה:</a:t>
            </a:r>
            <a:endParaRPr/>
          </a:p>
          <a:p>
            <a:pPr indent="0" lvl="0" marL="0" rtl="1" algn="r">
              <a:spcBef>
                <a:spcPts val="0"/>
              </a:spcBef>
              <a:spcAft>
                <a:spcPts val="0"/>
              </a:spcAft>
              <a:buNone/>
            </a:pPr>
            <a:r>
              <a:rPr lang="en"/>
              <a:t>1.אליס מקבלת את הטקסט המקורי ובעזרת המפתח הפרטי שלה ועוד כמה ערכים גלובליים מקבלים את s1 ואת s2.</a:t>
            </a:r>
            <a:endParaRPr/>
          </a:p>
          <a:p>
            <a:pPr indent="0" lvl="0" marL="0" rtl="1" algn="r">
              <a:spcBef>
                <a:spcPts val="0"/>
              </a:spcBef>
              <a:spcAft>
                <a:spcPts val="0"/>
              </a:spcAft>
              <a:buNone/>
            </a:pPr>
            <a:r>
              <a:rPr lang="en"/>
              <a:t>2. בצד האימות של ההודעה(בוב) משתמש במפתח הפומבי של אליס ביחד עם S1 S2 ועם הערכים הגלובליים e1 e2 מקבל הודעה מסוימת שאותה הוא מכניס לפונקציית גיבוב ולאחר מכן מקבל V,אשר אותו נבדוק האם שווה ל s1 שאליס יצרה, במידה והם שווים אז זה אומר שתהליך אימות החתימה הצליח, ולכן בוב יודע בוודאות שאליס היא אכן מי ששלחה את ההודעה.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ff61870e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ff61870e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Condensed Light"/>
              <a:buAutoNum type="arabicPeriod"/>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9c9df9e8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9c9df9e8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9c9df9e8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9c9df9e8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4a71a0f01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4a71a0f01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9eb247ad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9eb247ad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97362f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897362f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1- מדובר במידע רגיש, כרטיס אשראי וסכומים של כסף.</a:t>
            </a:r>
            <a:endParaRPr/>
          </a:p>
          <a:p>
            <a:pPr indent="0" lvl="0" marL="0" rtl="1" algn="r">
              <a:spcBef>
                <a:spcPts val="0"/>
              </a:spcBef>
              <a:spcAft>
                <a:spcPts val="0"/>
              </a:spcAft>
              <a:buNone/>
            </a:pPr>
            <a:r>
              <a:rPr lang="en"/>
              <a:t>2- אחרים - לא נרצה שיהיו חשופים למידע אותו אנחנו מעבירים.</a:t>
            </a:r>
            <a:endParaRPr/>
          </a:p>
          <a:p>
            <a:pPr indent="0" lvl="0" marL="0" rtl="1" algn="r">
              <a:spcBef>
                <a:spcPts val="0"/>
              </a:spcBef>
              <a:spcAft>
                <a:spcPts val="0"/>
              </a:spcAft>
              <a:buNone/>
            </a:pPr>
            <a:r>
              <a:rPr lang="en"/>
              <a:t>3- תוקפים - יכוליפ בקלות לצותת להודעות, לגנוב מידע ואף לשנות אותו למקבל.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897362f7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897362f7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4a71a0f01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4a71a0f01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בפרויקט שלנו:</a:t>
            </a:r>
            <a:endParaRPr/>
          </a:p>
          <a:p>
            <a:pPr indent="0" lvl="0" marL="0" rtl="1" algn="r">
              <a:spcBef>
                <a:spcPts val="0"/>
              </a:spcBef>
              <a:spcAft>
                <a:spcPts val="0"/>
              </a:spcAft>
              <a:buNone/>
            </a:pPr>
            <a:r>
              <a:rPr lang="en"/>
              <a:t>-צד השולח(Encryptor), מצפין את ההודעה(קלט) באמצעות אלגוריתם Salsa20 עם SalsaKey, בשלב זה ההודעה מוצפנת ועלינו לשלוח את הודעת הצופן ואת ה-SalsaKey בצורה מאובטחת לפענוח בצד הקולט.</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השלד העיקרי של האלגוריתם מורכב </a:t>
            </a:r>
            <a:r>
              <a:rPr lang="en"/>
              <a:t>פונקציית</a:t>
            </a:r>
            <a:r>
              <a:rPr lang="en"/>
              <a:t> גיבוב הכוללת שילוב של 3 פעולות אריתמטיות פשוטות:</a:t>
            </a:r>
            <a:endParaRPr/>
          </a:p>
          <a:p>
            <a:pPr indent="-298450" lvl="0" marL="457200" rtl="1" algn="r">
              <a:spcBef>
                <a:spcPts val="0"/>
              </a:spcBef>
              <a:spcAft>
                <a:spcPts val="0"/>
              </a:spcAft>
              <a:buSzPts val="1100"/>
              <a:buAutoNum type="arabicPeriod"/>
            </a:pPr>
            <a:r>
              <a:rPr lang="en"/>
              <a:t>חיבור מודולו. ( המבוצע במילים בגודל 32 סיבביות)</a:t>
            </a:r>
            <a:endParaRPr/>
          </a:p>
          <a:p>
            <a:pPr indent="-298450" lvl="0" marL="457200" rtl="1" algn="r">
              <a:spcBef>
                <a:spcPts val="0"/>
              </a:spcBef>
              <a:spcAft>
                <a:spcPts val="0"/>
              </a:spcAft>
              <a:buSzPts val="1100"/>
              <a:buAutoNum type="arabicPeriod"/>
            </a:pPr>
            <a:r>
              <a:rPr lang="en"/>
              <a:t>חיבור מודולו 2 (XOR)</a:t>
            </a:r>
            <a:endParaRPr/>
          </a:p>
          <a:p>
            <a:pPr indent="-298450" lvl="0" marL="457200" rtl="1" algn="r">
              <a:spcBef>
                <a:spcPts val="0"/>
              </a:spcBef>
              <a:spcAft>
                <a:spcPts val="0"/>
              </a:spcAft>
              <a:buSzPts val="1100"/>
              <a:buAutoNum type="arabicPeriod"/>
            </a:pPr>
            <a:r>
              <a:rPr lang="en"/>
              <a:t>הזזה מעגלית על מילים.</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הפענוח של המילה זהה היות ו XOR הופכי של עצמו..</a:t>
            </a:r>
            <a:endParaRPr/>
          </a:p>
          <a:p>
            <a:pPr indent="0" lvl="0" marL="0" rtl="1" algn="r">
              <a:spcBef>
                <a:spcPts val="0"/>
              </a:spcBef>
              <a:spcAft>
                <a:spcPts val="0"/>
              </a:spcAft>
              <a:buNone/>
            </a:pPr>
            <a:r>
              <a:t/>
            </a:r>
            <a:endParaRPr/>
          </a:p>
          <a:p>
            <a:pPr indent="0" lvl="0" marL="0" rtl="1" algn="r">
              <a:spcBef>
                <a:spcPts val="0"/>
              </a:spcBef>
              <a:spcAft>
                <a:spcPts val="0"/>
              </a:spcAft>
              <a:buNone/>
            </a:pPr>
            <a:r>
              <a:rPr lang="en" sz="1050">
                <a:solidFill>
                  <a:srgbClr val="202122"/>
                </a:solidFill>
                <a:highlight>
                  <a:srgbClr val="FFFFFF"/>
                </a:highlight>
              </a:rPr>
              <a:t>Salsa20 מהיר יותר מ-</a:t>
            </a:r>
            <a:r>
              <a:rPr lang="en" sz="1050">
                <a:solidFill>
                  <a:srgbClr val="0645AD"/>
                </a:solidFill>
                <a:highlight>
                  <a:srgbClr val="FFFFFF"/>
                </a:highlight>
                <a:uFill>
                  <a:noFill/>
                </a:uFill>
                <a:hlinkClick r:id="rId2">
                  <a:extLst>
                    <a:ext uri="{A12FA001-AC4F-418D-AE19-62706E023703}">
                      <ahyp:hlinkClr val="tx"/>
                    </a:ext>
                  </a:extLst>
                </a:hlinkClick>
              </a:rPr>
              <a:t>AES</a:t>
            </a:r>
            <a:r>
              <a:rPr lang="en"/>
              <a:t> , נמאצ שבעשרים סבבים הצופן מסוגל להצפין בקצב גבוהה.</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4a71a0f01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4a71a0f01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1" algn="r">
              <a:spcBef>
                <a:spcPts val="0"/>
              </a:spcBef>
              <a:spcAft>
                <a:spcPts val="0"/>
              </a:spcAft>
              <a:buSzPts val="1400"/>
              <a:buChar char="-"/>
            </a:pPr>
            <a:r>
              <a:rPr lang="en" sz="1400"/>
              <a:t>סלסה20 זהו אלגוריתם סימטרי המשמש להצפנה ע"י ביט אחרי ביט ונעזר במפתח סימטרי.</a:t>
            </a:r>
            <a:endParaRPr sz="1400"/>
          </a:p>
          <a:p>
            <a:pPr indent="-317500" lvl="0" marL="457200" rtl="1" algn="r">
              <a:spcBef>
                <a:spcPts val="0"/>
              </a:spcBef>
              <a:spcAft>
                <a:spcPts val="0"/>
              </a:spcAft>
              <a:buSzPts val="1400"/>
              <a:buChar char="-"/>
            </a:pPr>
            <a:r>
              <a:rPr lang="en" sz="1400"/>
              <a:t>אחרי 3 שנים דניאל הציעה גרסה משופר המתלבשת על אותם עקרונות של SALSA20 וחשוב להדגיש לא פוגעת בביצועים </a:t>
            </a:r>
            <a:endParaRPr sz="1400"/>
          </a:p>
          <a:p>
            <a:pPr indent="-317500" lvl="0" marL="457200" rtl="1" algn="r">
              <a:spcBef>
                <a:spcPts val="0"/>
              </a:spcBef>
              <a:spcAft>
                <a:spcPts val="0"/>
              </a:spcAft>
              <a:buSzPts val="1400"/>
              <a:buChar char="-"/>
            </a:pPr>
            <a:r>
              <a:rPr lang="en" sz="1400"/>
              <a:t>הצד המצפין והצד המפענח משתמש באותו מפתח על מנת לבצע את פעולה זו.</a:t>
            </a:r>
            <a:endParaRPr sz="1400"/>
          </a:p>
          <a:p>
            <a:pPr indent="-317500" lvl="0" marL="457200" rtl="1" algn="r">
              <a:spcBef>
                <a:spcPts val="0"/>
              </a:spcBef>
              <a:spcAft>
                <a:spcPts val="0"/>
              </a:spcAft>
              <a:buSzPts val="1400"/>
              <a:buChar char="-"/>
            </a:pPr>
            <a:r>
              <a:rPr lang="en" sz="1400"/>
              <a:t>ניתן ליישום בתוכנה וחומרה.</a:t>
            </a:r>
            <a:endParaRPr sz="1400"/>
          </a:p>
          <a:p>
            <a:pPr indent="0" lvl="0" marL="0" rtl="1" algn="r">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7f7d1d2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7f7d1d2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350">
                <a:solidFill>
                  <a:srgbClr val="202122"/>
                </a:solidFill>
                <a:highlight>
                  <a:srgbClr val="FFFFFF"/>
                </a:highlight>
              </a:rPr>
              <a:t>הגרעין של Salsa20 הוא </a:t>
            </a:r>
            <a:r>
              <a:rPr lang="en" sz="1350">
                <a:solidFill>
                  <a:srgbClr val="0645AD"/>
                </a:solidFill>
                <a:highlight>
                  <a:srgbClr val="FFFFFF"/>
                </a:highlight>
                <a:uFill>
                  <a:noFill/>
                </a:uFill>
                <a:hlinkClick r:id="rId2">
                  <a:extLst>
                    <a:ext uri="{A12FA001-AC4F-418D-AE19-62706E023703}">
                      <ahyp:hlinkClr val="tx"/>
                    </a:ext>
                  </a:extLst>
                </a:hlinkClick>
              </a:rPr>
              <a:t>פונקציה פסאודו-אקראית</a:t>
            </a:r>
            <a:r>
              <a:rPr lang="en" sz="1350">
                <a:solidFill>
                  <a:srgbClr val="202122"/>
                </a:solidFill>
                <a:highlight>
                  <a:srgbClr val="FFFFFF"/>
                </a:highlight>
              </a:rPr>
              <a:t> הפועלת על קלט </a:t>
            </a:r>
            <a:r>
              <a:rPr lang="en" sz="1350">
                <a:solidFill>
                  <a:srgbClr val="202122"/>
                </a:solidFill>
                <a:highlight>
                  <a:srgbClr val="FFFFFF"/>
                </a:highlight>
              </a:rPr>
              <a:t>פלט</a:t>
            </a:r>
            <a:r>
              <a:rPr lang="en" sz="1350">
                <a:solidFill>
                  <a:srgbClr val="202122"/>
                </a:solidFill>
                <a:highlight>
                  <a:srgbClr val="FFFFFF"/>
                </a:highlight>
              </a:rPr>
              <a:t> בגודל 64 </a:t>
            </a:r>
            <a:r>
              <a:rPr lang="en" sz="1350">
                <a:solidFill>
                  <a:srgbClr val="0645AD"/>
                </a:solidFill>
                <a:highlight>
                  <a:srgbClr val="FFFFFF"/>
                </a:highlight>
                <a:uFill>
                  <a:noFill/>
                </a:uFill>
                <a:hlinkClick r:id="rId3">
                  <a:extLst>
                    <a:ext uri="{A12FA001-AC4F-418D-AE19-62706E023703}">
                      <ahyp:hlinkClr val="tx"/>
                    </a:ext>
                  </a:extLst>
                </a:hlinkClick>
              </a:rPr>
              <a:t>בתים</a:t>
            </a:r>
            <a:r>
              <a:rPr lang="en" sz="1350">
                <a:solidFill>
                  <a:srgbClr val="202122"/>
                </a:solidFill>
                <a:highlight>
                  <a:srgbClr val="FFFFFF"/>
                </a:highlight>
              </a:rPr>
              <a:t> ומיושמת כצופן זרם </a:t>
            </a:r>
            <a:r>
              <a:rPr lang="en" sz="1350">
                <a:solidFill>
                  <a:srgbClr val="0645AD"/>
                </a:solidFill>
                <a:highlight>
                  <a:srgbClr val="FFFFFF"/>
                </a:highlight>
                <a:uFill>
                  <a:noFill/>
                </a:uFill>
                <a:hlinkClick r:id="rId4">
                  <a:extLst>
                    <a:ext uri="{A12FA001-AC4F-418D-AE19-62706E023703}">
                      <ahyp:hlinkClr val="tx"/>
                    </a:ext>
                  </a:extLst>
                </a:hlinkClick>
              </a:rPr>
              <a:t>במצב מונה</a:t>
            </a:r>
            <a:r>
              <a:rPr lang="en" sz="1350">
                <a:solidFill>
                  <a:srgbClr val="202122"/>
                </a:solidFill>
                <a:highlight>
                  <a:srgbClr val="FFFFFF"/>
                </a:highlight>
              </a:rPr>
              <a:t>.</a:t>
            </a:r>
            <a:endParaRPr sz="1350">
              <a:solidFill>
                <a:srgbClr val="202122"/>
              </a:solidFill>
              <a:highlight>
                <a:srgbClr val="FFFFFF"/>
              </a:highlight>
            </a:endParaRPr>
          </a:p>
          <a:p>
            <a:pPr indent="0" lvl="0" marL="0" rtl="0" algn="l">
              <a:spcBef>
                <a:spcPts val="0"/>
              </a:spcBef>
              <a:spcAft>
                <a:spcPts val="0"/>
              </a:spcAft>
              <a:buNone/>
            </a:pPr>
            <a:r>
              <a:rPr lang="en" sz="1350" u="sng">
                <a:solidFill>
                  <a:schemeClr val="hlink"/>
                </a:solidFill>
                <a:highlight>
                  <a:srgbClr val="FFFFFF"/>
                </a:highlight>
                <a:hlinkClick r:id="rId5"/>
              </a:rPr>
              <a:t>http://www.crypto-it.net/eng/symmetric/salsa20.html</a:t>
            </a:r>
            <a:endParaRPr sz="1350">
              <a:solidFill>
                <a:srgbClr val="202122"/>
              </a:solidFill>
              <a:highlight>
                <a:srgbClr val="FFFFFF"/>
              </a:highlight>
            </a:endParaRPr>
          </a:p>
          <a:p>
            <a:pPr indent="-314325" lvl="0" marL="457200" rtl="1" algn="r">
              <a:spcBef>
                <a:spcPts val="0"/>
              </a:spcBef>
              <a:spcAft>
                <a:spcPts val="0"/>
              </a:spcAft>
              <a:buClr>
                <a:srgbClr val="202122"/>
              </a:buClr>
              <a:buSzPts val="1350"/>
              <a:buChar char="-"/>
            </a:pPr>
            <a:r>
              <a:rPr lang="en" sz="1350">
                <a:solidFill>
                  <a:srgbClr val="202122"/>
                </a:solidFill>
                <a:highlight>
                  <a:srgbClr val="FFFFFF"/>
                </a:highlight>
              </a:rPr>
              <a:t>מפתח המורכב מ 128 ביטים יעני 16 בתים מספר אקראי שמוגרל</a:t>
            </a:r>
            <a:endParaRPr sz="1350">
              <a:solidFill>
                <a:srgbClr val="202122"/>
              </a:solidFill>
              <a:highlight>
                <a:srgbClr val="FFFFFF"/>
              </a:highlight>
            </a:endParaRPr>
          </a:p>
          <a:p>
            <a:pPr indent="-314325" lvl="0" marL="457200" rtl="1" algn="r">
              <a:spcBef>
                <a:spcPts val="0"/>
              </a:spcBef>
              <a:spcAft>
                <a:spcPts val="0"/>
              </a:spcAft>
              <a:buClr>
                <a:srgbClr val="202122"/>
              </a:buClr>
              <a:buSzPts val="1350"/>
              <a:buChar char="-"/>
            </a:pPr>
            <a:r>
              <a:rPr lang="en" sz="1350">
                <a:solidFill>
                  <a:srgbClr val="202122"/>
                </a:solidFill>
                <a:highlight>
                  <a:srgbClr val="FFFFFF"/>
                </a:highlight>
              </a:rPr>
              <a:t>המספר NONCE ערך זה מבטיח שלא יהיו שני מסרים שונים שיוצפנו באותו מפתח. ייחודיותו של ערך זה באחריות המשתמש. (אינו בהכרח סודי)</a:t>
            </a:r>
            <a:endParaRPr sz="1350">
              <a:solidFill>
                <a:srgbClr val="202122"/>
              </a:solidFill>
              <a:highlight>
                <a:srgbClr val="FFFFFF"/>
              </a:highlight>
            </a:endParaRPr>
          </a:p>
          <a:p>
            <a:pPr indent="-320675" lvl="0" marL="457200" rtl="1" algn="r">
              <a:spcBef>
                <a:spcPts val="0"/>
              </a:spcBef>
              <a:spcAft>
                <a:spcPts val="0"/>
              </a:spcAft>
              <a:buClr>
                <a:srgbClr val="202122"/>
              </a:buClr>
              <a:buSzPts val="1450"/>
              <a:buChar char="-"/>
            </a:pPr>
            <a:r>
              <a:rPr lang="en" sz="1450">
                <a:solidFill>
                  <a:srgbClr val="202122"/>
                </a:solidFill>
                <a:highlight>
                  <a:srgbClr val="FFFFFF"/>
                </a:highlight>
              </a:rPr>
              <a:t>פונקצית הרחבה שתפורט בהמשך</a:t>
            </a:r>
            <a:endParaRPr sz="1450">
              <a:solidFill>
                <a:srgbClr val="202122"/>
              </a:solidFill>
              <a:highlight>
                <a:srgbClr val="FFFFFF"/>
              </a:highlight>
            </a:endParaRPr>
          </a:p>
          <a:p>
            <a:pPr indent="-320675" lvl="0" marL="457200" rtl="1" algn="r">
              <a:spcBef>
                <a:spcPts val="0"/>
              </a:spcBef>
              <a:spcAft>
                <a:spcPts val="0"/>
              </a:spcAft>
              <a:buClr>
                <a:srgbClr val="202122"/>
              </a:buClr>
              <a:buSzPts val="1450"/>
              <a:buChar char="-"/>
            </a:pPr>
            <a:r>
              <a:rPr lang="en" sz="1450">
                <a:solidFill>
                  <a:srgbClr val="202122"/>
                </a:solidFill>
                <a:highlight>
                  <a:srgbClr val="FFFFFF"/>
                </a:highlight>
              </a:rPr>
              <a:t>מצפין בלוקים בגדול 64 בתים והפלט הינו 64 בתים</a:t>
            </a:r>
            <a:endParaRPr sz="1450">
              <a:solidFill>
                <a:srgbClr val="202122"/>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7fd2e0c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7fd2e0c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500"/>
              <a:t>אופן הפעולה של אלגוריתם סלסה 20:</a:t>
            </a:r>
            <a:endParaRPr sz="1500"/>
          </a:p>
          <a:p>
            <a:pPr indent="-323850" lvl="0" marL="457200" rtl="1" algn="r">
              <a:spcBef>
                <a:spcPts val="0"/>
              </a:spcBef>
              <a:spcAft>
                <a:spcPts val="0"/>
              </a:spcAft>
              <a:buSzPts val="1500"/>
              <a:buChar char="-"/>
            </a:pPr>
            <a:r>
              <a:rPr lang="en" sz="1450">
                <a:solidFill>
                  <a:srgbClr val="202122"/>
                </a:solidFill>
                <a:highlight>
                  <a:srgbClr val="FFFFFF"/>
                </a:highlight>
              </a:rPr>
              <a:t>סלסה עובד באופן הבא, הוא לוקח מפתח אקראי (16 בבתים) + 4 קבועים (4בתים) ומספר NONCE  ש(8בתים) .ומספר סידורי רץ בגודל 8 בתים</a:t>
            </a:r>
            <a:endParaRPr sz="1450">
              <a:solidFill>
                <a:srgbClr val="202122"/>
              </a:solidFill>
              <a:highlight>
                <a:srgbClr val="FFFFFF"/>
              </a:highlight>
            </a:endParaRPr>
          </a:p>
          <a:p>
            <a:pPr indent="-323850" lvl="0" marL="457200" rtl="1" algn="r">
              <a:spcBef>
                <a:spcPts val="0"/>
              </a:spcBef>
              <a:spcAft>
                <a:spcPts val="0"/>
              </a:spcAft>
              <a:buSzPts val="1500"/>
              <a:buChar char="-"/>
            </a:pPr>
            <a:r>
              <a:rPr lang="en" sz="1450">
                <a:solidFill>
                  <a:srgbClr val="202122"/>
                </a:solidFill>
                <a:highlight>
                  <a:srgbClr val="FFFFFF"/>
                </a:highlight>
              </a:rPr>
              <a:t>הוא בונה מהם קלט לפונקצית H (שהיא הפיכה) את הinput-ים שלו בסדר מסוים ל64 בתים ומתחיל לבצע את ריקוד הסלסלה (הוא רוקד במשך 20 פעמים) - בכל "ריקוד" בעצם הוא לוקח 4 בתים בכל פעם ומבצע אלגוריתם מסויים</a:t>
            </a:r>
            <a:endParaRPr sz="1450">
              <a:solidFill>
                <a:srgbClr val="202122"/>
              </a:solidFill>
              <a:highlight>
                <a:srgbClr val="FFFFFF"/>
              </a:highlight>
            </a:endParaRPr>
          </a:p>
          <a:p>
            <a:pPr indent="-323850" lvl="0" marL="457200" rtl="1" algn="r">
              <a:spcBef>
                <a:spcPts val="0"/>
              </a:spcBef>
              <a:spcAft>
                <a:spcPts val="0"/>
              </a:spcAft>
              <a:buSzPts val="1500"/>
              <a:buChar char="-"/>
            </a:pPr>
            <a:r>
              <a:rPr lang="en" sz="1450">
                <a:solidFill>
                  <a:srgbClr val="202122"/>
                </a:solidFill>
                <a:highlight>
                  <a:srgbClr val="FFFFFF"/>
                </a:highlight>
              </a:rPr>
              <a:t>לאחר ביצוע 20 סיבובים יוצא פלט בגדול 64 בתים שזה בלוק PSEDURANDOM עם ההודעה המקורית הוא עושה XOR זה מה שנותן לנו ההודעה המוצפנת.</a:t>
            </a:r>
            <a:endParaRPr sz="1450">
              <a:solidFill>
                <a:srgbClr val="202122"/>
              </a:solidFill>
              <a:highlight>
                <a:srgbClr val="FFFFFF"/>
              </a:highlight>
            </a:endParaRPr>
          </a:p>
          <a:p>
            <a:pPr indent="-323850" lvl="0" marL="457200" rtl="1" algn="r">
              <a:spcBef>
                <a:spcPts val="0"/>
              </a:spcBef>
              <a:spcAft>
                <a:spcPts val="0"/>
              </a:spcAft>
              <a:buSzPts val="1500"/>
              <a:buChar char="-"/>
            </a:pPr>
            <a:r>
              <a:rPr lang="en" sz="1450">
                <a:solidFill>
                  <a:srgbClr val="202122"/>
                </a:solidFill>
                <a:highlight>
                  <a:srgbClr val="FFFFFF"/>
                </a:highlight>
              </a:rPr>
              <a:t>היופי בדבר שקשה מאוד לחזות את המפתח עקב הפונקציה של 20 סיבובים.</a:t>
            </a:r>
            <a:endParaRPr sz="1450">
              <a:solidFill>
                <a:srgbClr val="202122"/>
              </a:solidFill>
              <a:highlight>
                <a:srgbClr val="FFFFFF"/>
              </a:highlight>
            </a:endParaRPr>
          </a:p>
          <a:p>
            <a:pPr indent="0" lvl="0" marL="0" rtl="1" algn="r">
              <a:spcBef>
                <a:spcPts val="0"/>
              </a:spcBef>
              <a:spcAft>
                <a:spcPts val="0"/>
              </a:spcAft>
              <a:buNone/>
            </a:pPr>
            <a:r>
              <a:rPr lang="en" sz="1450">
                <a:solidFill>
                  <a:srgbClr val="202122"/>
                </a:solidFill>
                <a:highlight>
                  <a:srgbClr val="FFFFFF"/>
                </a:highlight>
              </a:rPr>
              <a:t>(אם שואלים ה CHACHA בצורה יותר מאובטח סדר המטריצה שונה והאלגוריתם שונה)</a:t>
            </a:r>
            <a:endParaRPr sz="1450">
              <a:solidFill>
                <a:srgbClr val="2021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6.png"/><Relationship Id="rId6" Type="http://schemas.openxmlformats.org/officeDocument/2006/relationships/image" Target="../media/image52.png"/><Relationship Id="rId7"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62.png"/><Relationship Id="rId12" Type="http://schemas.openxmlformats.org/officeDocument/2006/relationships/image" Target="../media/image58.png"/><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57.png"/><Relationship Id="rId8"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github.com/zhansliu/writemdict" TargetMode="External"/><Relationship Id="rId4" Type="http://schemas.openxmlformats.org/officeDocument/2006/relationships/hyperlink" Target="https://he.wikipedia.org/wiki/Salsa20" TargetMode="External"/><Relationship Id="rId5" Type="http://schemas.openxmlformats.org/officeDocument/2006/relationships/hyperlink" Target="https://he.wikipedia.org/wiki/%D7%94%D7%A6%D7%A4%D7%A0%D7%94_%D7%9E%D7%91%D7%95%D7%A1%D7%A1%D7%AA_%D7%A2%D7%A7%D7%95%D7%9D_%D7%90%D7%9C%D7%99%D7%A4%D7%98%D7%99" TargetMode="External"/><Relationship Id="rId6" Type="http://schemas.openxmlformats.org/officeDocument/2006/relationships/hyperlink" Target="https://he.wikipedia.org/wiki/%D7%A2%D7%A7%D7%95%D7%9D_2551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1.jp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251100" y="282650"/>
            <a:ext cx="4990500" cy="27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00"/>
                </a:solidFill>
                <a:latin typeface="Rajdhani"/>
                <a:ea typeface="Rajdhani"/>
                <a:cs typeface="Rajdhani"/>
                <a:sym typeface="Rajdhani"/>
              </a:rPr>
              <a:t>Encryption/decryption </a:t>
            </a:r>
            <a:endParaRPr sz="2500">
              <a:solidFill>
                <a:srgbClr val="FFFF00"/>
              </a:solidFill>
              <a:latin typeface="Rajdhani"/>
              <a:ea typeface="Rajdhani"/>
              <a:cs typeface="Rajdhani"/>
              <a:sym typeface="Rajdhani"/>
            </a:endParaRPr>
          </a:p>
          <a:p>
            <a:pPr indent="0" lvl="0" marL="0" rtl="0" algn="l">
              <a:spcBef>
                <a:spcPts val="0"/>
              </a:spcBef>
              <a:spcAft>
                <a:spcPts val="0"/>
              </a:spcAft>
              <a:buNone/>
            </a:pPr>
            <a:r>
              <a:rPr lang="en" sz="2500">
                <a:solidFill>
                  <a:srgbClr val="FFFF00"/>
                </a:solidFill>
                <a:latin typeface="Rajdhani"/>
                <a:ea typeface="Rajdhani"/>
                <a:cs typeface="Rajdhani"/>
                <a:sym typeface="Rajdhani"/>
              </a:rPr>
              <a:t>for secure </a:t>
            </a:r>
            <a:r>
              <a:rPr lang="en" sz="2700">
                <a:solidFill>
                  <a:srgbClr val="FF0000"/>
                </a:solidFill>
                <a:latin typeface="Rajdhani"/>
                <a:ea typeface="Rajdhani"/>
                <a:cs typeface="Rajdhani"/>
                <a:sym typeface="Rajdhani"/>
              </a:rPr>
              <a:t>payment application</a:t>
            </a:r>
            <a:r>
              <a:rPr lang="en" sz="2500">
                <a:solidFill>
                  <a:srgbClr val="FFFF00"/>
                </a:solidFill>
                <a:latin typeface="Rajdhani"/>
                <a:ea typeface="Rajdhani"/>
                <a:cs typeface="Rajdhani"/>
                <a:sym typeface="Rajdhani"/>
              </a:rPr>
              <a:t> using Salsa20 algorithm and secure secret key delivery with EC El-Gamal and Schnorr signature</a:t>
            </a:r>
            <a:endParaRPr sz="2500">
              <a:solidFill>
                <a:srgbClr val="FFFF00"/>
              </a:solidFill>
              <a:latin typeface="Rajdhani"/>
              <a:ea typeface="Rajdhani"/>
              <a:cs typeface="Rajdhani"/>
              <a:sym typeface="Rajdhani"/>
            </a:endParaRPr>
          </a:p>
        </p:txBody>
      </p:sp>
      <p:sp>
        <p:nvSpPr>
          <p:cNvPr id="99" name="Google Shape;99;p22"/>
          <p:cNvSpPr txBox="1"/>
          <p:nvPr>
            <p:ph idx="1" type="subTitle"/>
          </p:nvPr>
        </p:nvSpPr>
        <p:spPr>
          <a:xfrm>
            <a:off x="312950" y="3241450"/>
            <a:ext cx="3384900" cy="14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Fira Sans Condensed Light"/>
                <a:ea typeface="Fira Sans Condensed Light"/>
                <a:cs typeface="Fira Sans Condensed Light"/>
                <a:sym typeface="Fira Sans Condensed Light"/>
              </a:rPr>
              <a:t>Haim Bachar</a:t>
            </a:r>
            <a:endParaRPr sz="22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200">
                <a:latin typeface="Fira Sans Condensed Light"/>
                <a:ea typeface="Fira Sans Condensed Light"/>
                <a:cs typeface="Fira Sans Condensed Light"/>
                <a:sym typeface="Fira Sans Condensed Light"/>
              </a:rPr>
              <a:t>Tal Trotski</a:t>
            </a:r>
            <a:endParaRPr sz="22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200">
                <a:latin typeface="Fira Sans Condensed Light"/>
                <a:ea typeface="Fira Sans Condensed Light"/>
                <a:cs typeface="Fira Sans Condensed Light"/>
                <a:sym typeface="Fira Sans Condensed Light"/>
              </a:rPr>
              <a:t>Hadar Iluz</a:t>
            </a:r>
            <a:endParaRPr sz="22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200">
                <a:latin typeface="Fira Sans Condensed Light"/>
                <a:ea typeface="Fira Sans Condensed Light"/>
                <a:cs typeface="Fira Sans Condensed Light"/>
                <a:sym typeface="Fira Sans Condensed Light"/>
              </a:rPr>
              <a:t>Sharon Kas</a:t>
            </a:r>
            <a:endParaRPr sz="2200">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5241475" y="-12"/>
            <a:ext cx="4197350" cy="4319530"/>
          </a:xfrm>
          <a:prstGeom prst="rect">
            <a:avLst/>
          </a:prstGeom>
          <a:noFill/>
          <a:ln>
            <a:noFill/>
          </a:ln>
        </p:spPr>
      </p:pic>
      <p:sp>
        <p:nvSpPr>
          <p:cNvPr id="101" name="Google Shape;101;p22"/>
          <p:cNvSpPr txBox="1"/>
          <p:nvPr>
            <p:ph idx="1" type="subTitle"/>
          </p:nvPr>
        </p:nvSpPr>
        <p:spPr>
          <a:xfrm>
            <a:off x="2958900" y="3738700"/>
            <a:ext cx="19722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Fira Sans Condensed"/>
                <a:ea typeface="Fira Sans Condensed"/>
                <a:cs typeface="Fira Sans Condensed"/>
                <a:sym typeface="Fira Sans Condensed"/>
              </a:rPr>
              <a:t>Team </a:t>
            </a:r>
            <a:r>
              <a:rPr b="1" lang="en" sz="2200">
                <a:solidFill>
                  <a:srgbClr val="FF0000"/>
                </a:solidFill>
                <a:latin typeface="Fira Sans Condensed"/>
                <a:ea typeface="Fira Sans Condensed"/>
                <a:cs typeface="Fira Sans Condensed"/>
                <a:sym typeface="Fira Sans Condensed"/>
              </a:rPr>
              <a:t>number</a:t>
            </a:r>
            <a:r>
              <a:rPr b="1" lang="en" sz="2200">
                <a:solidFill>
                  <a:srgbClr val="FF0000"/>
                </a:solidFill>
                <a:latin typeface="Fira Sans Condensed"/>
                <a:ea typeface="Fira Sans Condensed"/>
                <a:cs typeface="Fira Sans Condensed"/>
                <a:sym typeface="Fira Sans Condensed"/>
              </a:rPr>
              <a:t> 5</a:t>
            </a:r>
            <a:endParaRPr b="1" sz="2200">
              <a:solidFill>
                <a:srgbClr val="FF0000"/>
              </a:solidFill>
              <a:latin typeface="Fira Sans Condensed"/>
              <a:ea typeface="Fira Sans Condensed"/>
              <a:cs typeface="Fira Sans Condensed"/>
              <a:sym typeface="Fira Sans Condensed"/>
            </a:endParaRPr>
          </a:p>
        </p:txBody>
      </p:sp>
      <p:sp>
        <p:nvSpPr>
          <p:cNvPr id="102" name="Google Shape;102;p22"/>
          <p:cNvSpPr/>
          <p:nvPr/>
        </p:nvSpPr>
        <p:spPr>
          <a:xfrm>
            <a:off x="2903400" y="3722350"/>
            <a:ext cx="2083200" cy="51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5790900" y="919150"/>
            <a:ext cx="2972325" cy="1670400"/>
          </a:xfrm>
          <a:prstGeom prst="rect">
            <a:avLst/>
          </a:prstGeom>
          <a:noFill/>
          <a:ln cap="flat" cmpd="sng" w="28575">
            <a:solidFill>
              <a:schemeClr val="dk2"/>
            </a:solidFill>
            <a:prstDash val="solid"/>
            <a:round/>
            <a:headEnd len="sm" w="sm" type="none"/>
            <a:tailEnd len="sm" w="sm" type="none"/>
          </a:ln>
        </p:spPr>
      </p:pic>
      <p:pic>
        <p:nvPicPr>
          <p:cNvPr id="212" name="Google Shape;212;p31"/>
          <p:cNvPicPr preferRelativeResize="0"/>
          <p:nvPr/>
        </p:nvPicPr>
        <p:blipFill>
          <a:blip r:embed="rId4">
            <a:alphaModFix/>
          </a:blip>
          <a:stretch>
            <a:fillRect/>
          </a:stretch>
        </p:blipFill>
        <p:spPr>
          <a:xfrm>
            <a:off x="284650" y="919150"/>
            <a:ext cx="2370150" cy="2689200"/>
          </a:xfrm>
          <a:prstGeom prst="rect">
            <a:avLst/>
          </a:prstGeom>
          <a:noFill/>
          <a:ln cap="flat" cmpd="sng" w="28575">
            <a:solidFill>
              <a:schemeClr val="dk2"/>
            </a:solidFill>
            <a:prstDash val="solid"/>
            <a:round/>
            <a:headEnd len="sm" w="sm" type="none"/>
            <a:tailEnd len="sm" w="sm" type="none"/>
          </a:ln>
        </p:spPr>
      </p:pic>
      <p:sp>
        <p:nvSpPr>
          <p:cNvPr id="213" name="Google Shape;213;p31"/>
          <p:cNvSpPr txBox="1"/>
          <p:nvPr/>
        </p:nvSpPr>
        <p:spPr>
          <a:xfrm>
            <a:off x="4562125" y="978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t/>
            </a:r>
            <a:endParaRPr>
              <a:solidFill>
                <a:srgbClr val="FFFFFF"/>
              </a:solidFill>
              <a:latin typeface="Fira Sans Condensed Light"/>
              <a:ea typeface="Fira Sans Condensed Light"/>
              <a:cs typeface="Fira Sans Condensed Light"/>
              <a:sym typeface="Fira Sans Condensed Light"/>
            </a:endParaRPr>
          </a:p>
        </p:txBody>
      </p:sp>
      <p:sp>
        <p:nvSpPr>
          <p:cNvPr id="214" name="Google Shape;214;p31"/>
          <p:cNvSpPr txBox="1"/>
          <p:nvPr/>
        </p:nvSpPr>
        <p:spPr>
          <a:xfrm>
            <a:off x="1263625" y="118650"/>
            <a:ext cx="6191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solidFill>
                  <a:srgbClr val="FFFF00"/>
                </a:solidFill>
              </a:rPr>
              <a:t>Hash function 3 </a:t>
            </a:r>
            <a:r>
              <a:rPr lang="en" sz="3300">
                <a:solidFill>
                  <a:srgbClr val="FFFF00"/>
                </a:solidFill>
              </a:rPr>
              <a:t>operations</a:t>
            </a:r>
            <a:endParaRPr/>
          </a:p>
        </p:txBody>
      </p:sp>
      <p:sp>
        <p:nvSpPr>
          <p:cNvPr id="215" name="Google Shape;215;p31"/>
          <p:cNvSpPr txBox="1"/>
          <p:nvPr/>
        </p:nvSpPr>
        <p:spPr>
          <a:xfrm>
            <a:off x="2654800" y="1588575"/>
            <a:ext cx="3149700" cy="167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Hash function 3 operations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1600"/>
              </a:spcBef>
              <a:spcAft>
                <a:spcPts val="0"/>
              </a:spcAft>
              <a:buNone/>
            </a:pPr>
            <a:r>
              <a:rPr lang="en">
                <a:solidFill>
                  <a:srgbClr val="FFFFFF"/>
                </a:solidFill>
                <a:latin typeface="Fira Sans Condensed Light"/>
                <a:ea typeface="Fira Sans Condensed Light"/>
                <a:cs typeface="Fira Sans Condensed Light"/>
                <a:sym typeface="Fira Sans Condensed Light"/>
              </a:rPr>
              <a:t>Using only </a:t>
            </a:r>
            <a:r>
              <a:rPr b="1" lang="en">
                <a:solidFill>
                  <a:srgbClr val="FF0000"/>
                </a:solidFill>
                <a:latin typeface="Fira Sans Condensed"/>
                <a:ea typeface="Fira Sans Condensed"/>
                <a:cs typeface="Fira Sans Condensed"/>
                <a:sym typeface="Fira Sans Condensed"/>
              </a:rPr>
              <a:t>add-rotate-xor</a:t>
            </a:r>
            <a:r>
              <a:rPr lang="en">
                <a:solidFill>
                  <a:srgbClr val="FFFFFF"/>
                </a:solidFill>
                <a:latin typeface="Fira Sans Condensed Light"/>
                <a:ea typeface="Fira Sans Condensed Light"/>
                <a:cs typeface="Fira Sans Condensed Light"/>
                <a:sym typeface="Fira Sans Condensed Light"/>
              </a:rPr>
              <a:t> operations on 4 bytes blocks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1600"/>
              </a:spcBef>
              <a:spcAft>
                <a:spcPts val="1600"/>
              </a:spcAft>
              <a:buNone/>
            </a:pPr>
            <a:r>
              <a:rPr b="1" lang="en">
                <a:solidFill>
                  <a:srgbClr val="FF0000"/>
                </a:solidFill>
                <a:latin typeface="Fira Sans Condensed"/>
                <a:ea typeface="Fira Sans Condensed"/>
                <a:cs typeface="Fira Sans Condensed"/>
                <a:sym typeface="Fira Sans Condensed"/>
              </a:rPr>
              <a:t>(y</a:t>
            </a:r>
            <a:r>
              <a:rPr b="1" lang="en" sz="700">
                <a:solidFill>
                  <a:srgbClr val="FF0000"/>
                </a:solidFill>
                <a:latin typeface="Fira Sans Condensed"/>
                <a:ea typeface="Fira Sans Condensed"/>
                <a:cs typeface="Fira Sans Condensed"/>
                <a:sym typeface="Fira Sans Condensed"/>
              </a:rPr>
              <a:t>0</a:t>
            </a:r>
            <a:r>
              <a:rPr b="1" lang="en">
                <a:solidFill>
                  <a:srgbClr val="FF0000"/>
                </a:solidFill>
                <a:latin typeface="Fira Sans Condensed"/>
                <a:ea typeface="Fira Sans Condensed"/>
                <a:cs typeface="Fira Sans Condensed"/>
                <a:sym typeface="Fira Sans Condensed"/>
              </a:rPr>
              <a:t>,y</a:t>
            </a:r>
            <a:r>
              <a:rPr b="1" lang="en" sz="700">
                <a:solidFill>
                  <a:srgbClr val="FF0000"/>
                </a:solidFill>
                <a:latin typeface="Fira Sans Condensed"/>
                <a:ea typeface="Fira Sans Condensed"/>
                <a:cs typeface="Fira Sans Condensed"/>
                <a:sym typeface="Fira Sans Condensed"/>
              </a:rPr>
              <a:t>1,</a:t>
            </a:r>
            <a:r>
              <a:rPr b="1" lang="en">
                <a:solidFill>
                  <a:srgbClr val="FF0000"/>
                </a:solidFill>
                <a:latin typeface="Fira Sans Condensed"/>
                <a:ea typeface="Fira Sans Condensed"/>
                <a:cs typeface="Fira Sans Condensed"/>
                <a:sym typeface="Fira Sans Condensed"/>
              </a:rPr>
              <a:t>y</a:t>
            </a:r>
            <a:r>
              <a:rPr b="1" lang="en" sz="700">
                <a:solidFill>
                  <a:srgbClr val="FF0000"/>
                </a:solidFill>
                <a:latin typeface="Fira Sans Condensed"/>
                <a:ea typeface="Fira Sans Condensed"/>
                <a:cs typeface="Fira Sans Condensed"/>
                <a:sym typeface="Fira Sans Condensed"/>
              </a:rPr>
              <a:t>2,</a:t>
            </a:r>
            <a:r>
              <a:rPr b="1" lang="en">
                <a:solidFill>
                  <a:srgbClr val="FF0000"/>
                </a:solidFill>
                <a:latin typeface="Fira Sans Condensed"/>
                <a:ea typeface="Fira Sans Condensed"/>
                <a:cs typeface="Fira Sans Condensed"/>
                <a:sym typeface="Fira Sans Condensed"/>
              </a:rPr>
              <a:t>y</a:t>
            </a:r>
            <a:r>
              <a:rPr b="1" lang="en" sz="700">
                <a:solidFill>
                  <a:srgbClr val="FF0000"/>
                </a:solidFill>
                <a:latin typeface="Fira Sans Condensed"/>
                <a:ea typeface="Fira Sans Condensed"/>
                <a:cs typeface="Fira Sans Condensed"/>
                <a:sym typeface="Fira Sans Condensed"/>
              </a:rPr>
              <a:t>3</a:t>
            </a:r>
            <a:r>
              <a:rPr b="1" lang="en">
                <a:solidFill>
                  <a:srgbClr val="FF0000"/>
                </a:solidFill>
                <a:latin typeface="Fira Sans Condensed"/>
                <a:ea typeface="Fira Sans Condensed"/>
                <a:cs typeface="Fira Sans Condensed"/>
                <a:sym typeface="Fira Sans Condensed"/>
              </a:rPr>
              <a:t>)</a:t>
            </a:r>
            <a:r>
              <a:rPr lang="en">
                <a:solidFill>
                  <a:srgbClr val="FF0000"/>
                </a:solidFill>
                <a:latin typeface="Fira Sans Condensed Light"/>
                <a:ea typeface="Fira Sans Condensed Light"/>
                <a:cs typeface="Fira Sans Condensed Light"/>
                <a:sym typeface="Fira Sans Condensed Light"/>
              </a:rPr>
              <a:t> </a:t>
            </a:r>
            <a:r>
              <a:rPr lang="en">
                <a:solidFill>
                  <a:schemeClr val="lt2"/>
                </a:solidFill>
                <a:latin typeface="Fira Sans Condensed Light"/>
                <a:ea typeface="Fira Sans Condensed Light"/>
                <a:cs typeface="Fira Sans Condensed Light"/>
                <a:sym typeface="Fira Sans Condensed Light"/>
              </a:rPr>
              <a:t>- four-word input                  </a:t>
            </a:r>
            <a:r>
              <a:rPr b="1" lang="en">
                <a:solidFill>
                  <a:srgbClr val="FF0000"/>
                </a:solidFill>
                <a:latin typeface="Fira Sans Condensed"/>
                <a:ea typeface="Fira Sans Condensed"/>
                <a:cs typeface="Fira Sans Condensed"/>
                <a:sym typeface="Fira Sans Condensed"/>
              </a:rPr>
              <a:t>(z</a:t>
            </a:r>
            <a:r>
              <a:rPr b="1" lang="en" sz="700">
                <a:solidFill>
                  <a:srgbClr val="FF0000"/>
                </a:solidFill>
                <a:latin typeface="Fira Sans Condensed"/>
                <a:ea typeface="Fira Sans Condensed"/>
                <a:cs typeface="Fira Sans Condensed"/>
                <a:sym typeface="Fira Sans Condensed"/>
              </a:rPr>
              <a:t>0</a:t>
            </a:r>
            <a:r>
              <a:rPr b="1" lang="en">
                <a:solidFill>
                  <a:srgbClr val="FF0000"/>
                </a:solidFill>
                <a:latin typeface="Fira Sans Condensed"/>
                <a:ea typeface="Fira Sans Condensed"/>
                <a:cs typeface="Fira Sans Condensed"/>
                <a:sym typeface="Fira Sans Condensed"/>
              </a:rPr>
              <a:t>,z</a:t>
            </a:r>
            <a:r>
              <a:rPr b="1" lang="en" sz="700">
                <a:solidFill>
                  <a:srgbClr val="FF0000"/>
                </a:solidFill>
                <a:latin typeface="Fira Sans Condensed"/>
                <a:ea typeface="Fira Sans Condensed"/>
                <a:cs typeface="Fira Sans Condensed"/>
                <a:sym typeface="Fira Sans Condensed"/>
              </a:rPr>
              <a:t>1,</a:t>
            </a:r>
            <a:r>
              <a:rPr b="1" lang="en">
                <a:solidFill>
                  <a:srgbClr val="FF0000"/>
                </a:solidFill>
                <a:latin typeface="Fira Sans Condensed"/>
                <a:ea typeface="Fira Sans Condensed"/>
                <a:cs typeface="Fira Sans Condensed"/>
                <a:sym typeface="Fira Sans Condensed"/>
              </a:rPr>
              <a:t>z</a:t>
            </a:r>
            <a:r>
              <a:rPr b="1" lang="en" sz="700">
                <a:solidFill>
                  <a:srgbClr val="FF0000"/>
                </a:solidFill>
                <a:latin typeface="Fira Sans Condensed"/>
                <a:ea typeface="Fira Sans Condensed"/>
                <a:cs typeface="Fira Sans Condensed"/>
                <a:sym typeface="Fira Sans Condensed"/>
              </a:rPr>
              <a:t>2,</a:t>
            </a:r>
            <a:r>
              <a:rPr b="1" lang="en">
                <a:solidFill>
                  <a:srgbClr val="FF0000"/>
                </a:solidFill>
                <a:latin typeface="Fira Sans Condensed"/>
                <a:ea typeface="Fira Sans Condensed"/>
                <a:cs typeface="Fira Sans Condensed"/>
                <a:sym typeface="Fira Sans Condensed"/>
              </a:rPr>
              <a:t>z</a:t>
            </a:r>
            <a:r>
              <a:rPr b="1" lang="en" sz="700">
                <a:solidFill>
                  <a:srgbClr val="FF0000"/>
                </a:solidFill>
                <a:latin typeface="Fira Sans Condensed"/>
                <a:ea typeface="Fira Sans Condensed"/>
                <a:cs typeface="Fira Sans Condensed"/>
                <a:sym typeface="Fira Sans Condensed"/>
              </a:rPr>
              <a:t>3</a:t>
            </a:r>
            <a:r>
              <a:rPr b="1" lang="en">
                <a:solidFill>
                  <a:srgbClr val="FF0000"/>
                </a:solidFill>
                <a:latin typeface="Fira Sans Condensed"/>
                <a:ea typeface="Fira Sans Condensed"/>
                <a:cs typeface="Fira Sans Condensed"/>
                <a:sym typeface="Fira Sans Condensed"/>
              </a:rPr>
              <a:t>)</a:t>
            </a:r>
            <a:r>
              <a:rPr lang="en">
                <a:solidFill>
                  <a:schemeClr val="lt2"/>
                </a:solidFill>
                <a:latin typeface="Fira Sans Condensed Light"/>
                <a:ea typeface="Fira Sans Condensed Light"/>
                <a:cs typeface="Fira Sans Condensed Light"/>
                <a:sym typeface="Fira Sans Condensed Light"/>
              </a:rPr>
              <a:t> - four-word output</a:t>
            </a:r>
            <a:r>
              <a:rPr lang="en">
                <a:solidFill>
                  <a:srgbClr val="FFFFFF"/>
                </a:solidFill>
                <a:latin typeface="Fira Sans Condensed Light"/>
                <a:ea typeface="Fira Sans Condensed Light"/>
                <a:cs typeface="Fira Sans Condensed Light"/>
                <a:sym typeface="Fira Sans Condensed Light"/>
              </a:rPr>
              <a:t> </a:t>
            </a:r>
            <a:endParaRPr sz="1100">
              <a:latin typeface="Fira Sans Condensed Light"/>
              <a:ea typeface="Fira Sans Condensed Light"/>
              <a:cs typeface="Fira Sans Condensed Light"/>
              <a:sym typeface="Fira Sans Condensed Light"/>
            </a:endParaRPr>
          </a:p>
        </p:txBody>
      </p:sp>
      <p:pic>
        <p:nvPicPr>
          <p:cNvPr id="216" name="Google Shape;216;p31"/>
          <p:cNvPicPr preferRelativeResize="0"/>
          <p:nvPr/>
        </p:nvPicPr>
        <p:blipFill>
          <a:blip r:embed="rId5">
            <a:alphaModFix/>
          </a:blip>
          <a:stretch>
            <a:fillRect/>
          </a:stretch>
        </p:blipFill>
        <p:spPr>
          <a:xfrm>
            <a:off x="5790900" y="2586975"/>
            <a:ext cx="2972325" cy="1670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174325" y="1440450"/>
            <a:ext cx="4574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2F2F2"/>
                </a:solidFill>
                <a:latin typeface="Fira Sans Condensed Light"/>
                <a:ea typeface="Fira Sans Condensed Light"/>
                <a:cs typeface="Fira Sans Condensed Light"/>
                <a:sym typeface="Fira Sans Condensed Light"/>
              </a:rPr>
              <a:t>Well there is no system that is 100 </a:t>
            </a:r>
            <a:r>
              <a:rPr lang="en" sz="1800">
                <a:solidFill>
                  <a:srgbClr val="F2F2F2"/>
                </a:solidFill>
                <a:latin typeface="Fira Sans Condensed Light"/>
                <a:ea typeface="Fira Sans Condensed Light"/>
                <a:cs typeface="Fira Sans Condensed Light"/>
                <a:sym typeface="Fira Sans Condensed Light"/>
              </a:rPr>
              <a:t>percent</a:t>
            </a:r>
            <a:r>
              <a:rPr lang="en" sz="1800">
                <a:solidFill>
                  <a:srgbClr val="F2F2F2"/>
                </a:solidFill>
                <a:latin typeface="Fira Sans Condensed Light"/>
                <a:ea typeface="Fira Sans Condensed Light"/>
                <a:cs typeface="Fira Sans Condensed Light"/>
                <a:sym typeface="Fira Sans Condensed Light"/>
              </a:rPr>
              <a:t> secure.</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rgbClr val="F2F2F2"/>
                </a:solidFill>
                <a:latin typeface="Fira Sans Condensed Light"/>
                <a:ea typeface="Fira Sans Condensed Light"/>
                <a:cs typeface="Fira Sans Condensed Light"/>
                <a:sym typeface="Fira Sans Condensed Light"/>
              </a:rPr>
              <a:t>Over the years there have been several attacks on “small” Salsa versions</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rgbClr val="F2F2F2"/>
                </a:solidFill>
                <a:latin typeface="Fira Sans Condensed Light"/>
                <a:ea typeface="Fira Sans Condensed Light"/>
                <a:cs typeface="Fira Sans Condensed Light"/>
                <a:sym typeface="Fira Sans Condensed Light"/>
              </a:rPr>
              <a:t>Salsa20 with 15 rounds are very secure</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rgbClr val="F2F2F2"/>
                </a:solidFill>
                <a:latin typeface="Fira Sans Condensed Light"/>
                <a:ea typeface="Fira Sans Condensed Light"/>
                <a:cs typeface="Fira Sans Condensed Light"/>
                <a:sym typeface="Fira Sans Condensed Light"/>
              </a:rPr>
              <a:t>Until know there is no strong attack </a:t>
            </a:r>
            <a:r>
              <a:rPr lang="en" sz="1800">
                <a:solidFill>
                  <a:srgbClr val="F2F2F2"/>
                </a:solidFill>
                <a:latin typeface="Fira Sans Condensed Light"/>
                <a:ea typeface="Fira Sans Condensed Light"/>
                <a:cs typeface="Fira Sans Condensed Light"/>
                <a:sym typeface="Fira Sans Condensed Light"/>
              </a:rPr>
              <a:t>against Salsa20</a:t>
            </a:r>
            <a:r>
              <a:rPr lang="en" sz="1800">
                <a:solidFill>
                  <a:srgbClr val="F2F2F2"/>
                </a:solidFill>
                <a:latin typeface="Fira Sans Condensed Light"/>
                <a:ea typeface="Fira Sans Condensed Light"/>
                <a:cs typeface="Fira Sans Condensed Light"/>
                <a:sym typeface="Fira Sans Condensed Light"/>
              </a:rPr>
              <a:t> </a:t>
            </a:r>
            <a:endParaRPr sz="18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rgbClr val="F2F2F2"/>
              </a:solidFill>
              <a:latin typeface="Fira Sans Condensed Light"/>
              <a:ea typeface="Fira Sans Condensed Light"/>
              <a:cs typeface="Fira Sans Condensed Light"/>
              <a:sym typeface="Fira Sans Condensed Light"/>
            </a:endParaRPr>
          </a:p>
        </p:txBody>
      </p:sp>
      <p:sp>
        <p:nvSpPr>
          <p:cNvPr id="222" name="Google Shape;222;p32"/>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Is Salsa20 secure enough?</a:t>
            </a:r>
            <a:endParaRPr sz="1100">
              <a:solidFill>
                <a:srgbClr val="FFFF00"/>
              </a:solidFill>
            </a:endParaRPr>
          </a:p>
        </p:txBody>
      </p:sp>
      <p:pic>
        <p:nvPicPr>
          <p:cNvPr id="223" name="Google Shape;223;p32"/>
          <p:cNvPicPr preferRelativeResize="0"/>
          <p:nvPr/>
        </p:nvPicPr>
        <p:blipFill>
          <a:blip r:embed="rId3">
            <a:alphaModFix/>
          </a:blip>
          <a:stretch>
            <a:fillRect/>
          </a:stretch>
        </p:blipFill>
        <p:spPr>
          <a:xfrm>
            <a:off x="5029475" y="1788500"/>
            <a:ext cx="3688574" cy="205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flipH="1" rot="2700133">
            <a:off x="-1391383" y="-325756"/>
            <a:ext cx="5486371" cy="5486371"/>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29" name="Google Shape;229;p33"/>
          <p:cNvSpPr txBox="1"/>
          <p:nvPr>
            <p:ph type="title"/>
          </p:nvPr>
        </p:nvSpPr>
        <p:spPr>
          <a:xfrm>
            <a:off x="-536250" y="1987500"/>
            <a:ext cx="5767200" cy="19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00"/>
                </a:solidFill>
                <a:latin typeface="Arial"/>
                <a:ea typeface="Arial"/>
                <a:cs typeface="Arial"/>
                <a:sym typeface="Arial"/>
              </a:rPr>
              <a:t>EC </a:t>
            </a:r>
            <a:r>
              <a:rPr lang="en" sz="5000">
                <a:solidFill>
                  <a:srgbClr val="FFFF00"/>
                </a:solidFill>
                <a:latin typeface="Arial"/>
                <a:ea typeface="Arial"/>
                <a:cs typeface="Arial"/>
                <a:sym typeface="Arial"/>
              </a:rPr>
              <a:t>EL-GAMAL </a:t>
            </a:r>
            <a:endParaRPr sz="800">
              <a:solidFill>
                <a:srgbClr val="FFFF00"/>
              </a:solidFill>
            </a:endParaRPr>
          </a:p>
        </p:txBody>
      </p:sp>
      <p:sp>
        <p:nvSpPr>
          <p:cNvPr id="230" name="Google Shape;230;p33"/>
          <p:cNvSpPr txBox="1"/>
          <p:nvPr>
            <p:ph idx="1" type="body"/>
          </p:nvPr>
        </p:nvSpPr>
        <p:spPr>
          <a:xfrm>
            <a:off x="5911200" y="2496175"/>
            <a:ext cx="3232800" cy="2647200"/>
          </a:xfrm>
          <a:prstGeom prst="rect">
            <a:avLst/>
          </a:prstGeom>
          <a:solidFill>
            <a:srgbClr val="FFFFFF">
              <a:alpha val="45090"/>
            </a:srgbClr>
          </a:solidFill>
        </p:spPr>
        <p:txBody>
          <a:bodyPr anchorCtr="0" anchor="t" bIns="91425" lIns="91425" spcFirstLastPara="1" rIns="91425" wrap="square" tIns="91425">
            <a:noAutofit/>
          </a:bodyPr>
          <a:lstStyle/>
          <a:p>
            <a:pPr indent="0" lvl="0" marL="0" rtl="1" algn="r">
              <a:spcBef>
                <a:spcPts val="0"/>
              </a:spcBef>
              <a:spcAft>
                <a:spcPts val="1600"/>
              </a:spcAft>
              <a:buNone/>
            </a:pPr>
            <a:r>
              <a:rPr lang="en"/>
              <a:t> </a:t>
            </a:r>
            <a:endParaRPr/>
          </a:p>
        </p:txBody>
      </p:sp>
      <p:pic>
        <p:nvPicPr>
          <p:cNvPr id="231" name="Google Shape;231;p33"/>
          <p:cNvPicPr preferRelativeResize="0"/>
          <p:nvPr/>
        </p:nvPicPr>
        <p:blipFill>
          <a:blip r:embed="rId3">
            <a:alphaModFix/>
          </a:blip>
          <a:stretch>
            <a:fillRect/>
          </a:stretch>
        </p:blipFill>
        <p:spPr>
          <a:xfrm>
            <a:off x="5911194" y="2496300"/>
            <a:ext cx="3309006" cy="264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idx="1" type="subTitle"/>
          </p:nvPr>
        </p:nvSpPr>
        <p:spPr>
          <a:xfrm>
            <a:off x="960113" y="1610325"/>
            <a:ext cx="2213100" cy="1093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2F2F2"/>
                </a:solidFill>
                <a:latin typeface="Arial"/>
                <a:ea typeface="Arial"/>
                <a:cs typeface="Arial"/>
                <a:sym typeface="Arial"/>
              </a:rPr>
              <a:t>Asymmetric key encryption algorithm for key\messages.</a:t>
            </a:r>
            <a:endParaRPr sz="1100">
              <a:solidFill>
                <a:srgbClr val="F2F2F2"/>
              </a:solidFill>
              <a:latin typeface="Arial"/>
              <a:ea typeface="Arial"/>
              <a:cs typeface="Arial"/>
              <a:sym typeface="Arial"/>
            </a:endParaRPr>
          </a:p>
        </p:txBody>
      </p:sp>
      <p:sp>
        <p:nvSpPr>
          <p:cNvPr id="237" name="Google Shape;237;p34"/>
          <p:cNvSpPr txBox="1"/>
          <p:nvPr>
            <p:ph idx="2" type="subTitle"/>
          </p:nvPr>
        </p:nvSpPr>
        <p:spPr>
          <a:xfrm>
            <a:off x="6105213" y="1610325"/>
            <a:ext cx="2213100" cy="109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2F2F2"/>
                </a:solidFill>
                <a:latin typeface="Arial"/>
                <a:ea typeface="Arial"/>
                <a:cs typeface="Arial"/>
                <a:sym typeface="Arial"/>
              </a:rPr>
              <a:t>Its security depends upon the difficulty of a certain problem in G.</a:t>
            </a:r>
            <a:endParaRPr sz="1600">
              <a:solidFill>
                <a:srgbClr val="F2F2F2"/>
              </a:solidFill>
              <a:latin typeface="Arial"/>
              <a:ea typeface="Arial"/>
              <a:cs typeface="Arial"/>
              <a:sym typeface="Arial"/>
            </a:endParaRPr>
          </a:p>
        </p:txBody>
      </p:sp>
      <p:sp>
        <p:nvSpPr>
          <p:cNvPr id="238" name="Google Shape;238;p34"/>
          <p:cNvSpPr txBox="1"/>
          <p:nvPr>
            <p:ph idx="3" type="subTitle"/>
          </p:nvPr>
        </p:nvSpPr>
        <p:spPr>
          <a:xfrm>
            <a:off x="3609113" y="1610325"/>
            <a:ext cx="2213100" cy="1093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2F2F2"/>
                </a:solidFill>
                <a:latin typeface="Arial"/>
                <a:ea typeface="Arial"/>
                <a:cs typeface="Arial"/>
                <a:sym typeface="Arial"/>
              </a:rPr>
              <a:t>Can be defined over any cyclic group G.</a:t>
            </a:r>
            <a:endParaRPr sz="1600">
              <a:solidFill>
                <a:srgbClr val="F2F2F2"/>
              </a:solidFill>
              <a:latin typeface="Arial"/>
              <a:ea typeface="Arial"/>
              <a:cs typeface="Arial"/>
              <a:sym typeface="Arial"/>
            </a:endParaRPr>
          </a:p>
        </p:txBody>
      </p:sp>
      <p:sp>
        <p:nvSpPr>
          <p:cNvPr id="239" name="Google Shape;239;p34"/>
          <p:cNvSpPr txBox="1"/>
          <p:nvPr>
            <p:ph type="title"/>
          </p:nvPr>
        </p:nvSpPr>
        <p:spPr>
          <a:xfrm>
            <a:off x="1871175" y="3322250"/>
            <a:ext cx="2837700" cy="1056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Probabilistic = a single plaintext can be encrypted to many possible ciphertexts.</a:t>
            </a:r>
            <a:endParaRPr/>
          </a:p>
        </p:txBody>
      </p:sp>
      <p:sp>
        <p:nvSpPr>
          <p:cNvPr id="240" name="Google Shape;240;p34"/>
          <p:cNvSpPr txBox="1"/>
          <p:nvPr>
            <p:ph idx="4" type="title"/>
          </p:nvPr>
        </p:nvSpPr>
        <p:spPr>
          <a:xfrm>
            <a:off x="5473825" y="3231925"/>
            <a:ext cx="2950200" cy="114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As a result – it produces a 1:2 expansion in size from plaintext to ciphertext.</a:t>
            </a:r>
            <a:endParaRPr/>
          </a:p>
        </p:txBody>
      </p:sp>
      <p:sp>
        <p:nvSpPr>
          <p:cNvPr id="241" name="Google Shape;241;p34"/>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EL-GAMAL</a:t>
            </a:r>
            <a:endParaRPr sz="1100">
              <a:solidFill>
                <a:srgbClr val="FF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EL-GAMAL encryption</a:t>
            </a:r>
            <a:endParaRPr b="0" sz="1100">
              <a:solidFill>
                <a:srgbClr val="FFFF00"/>
              </a:solidFill>
              <a:latin typeface="Arial"/>
              <a:ea typeface="Arial"/>
              <a:cs typeface="Arial"/>
              <a:sym typeface="Arial"/>
            </a:endParaRPr>
          </a:p>
          <a:p>
            <a:pPr indent="0" lvl="0" marL="0" rtl="0" algn="ctr">
              <a:spcBef>
                <a:spcPts val="0"/>
              </a:spcBef>
              <a:spcAft>
                <a:spcPts val="0"/>
              </a:spcAft>
              <a:buNone/>
            </a:pPr>
            <a:r>
              <a:t/>
            </a:r>
            <a:endParaRPr/>
          </a:p>
        </p:txBody>
      </p:sp>
      <p:sp>
        <p:nvSpPr>
          <p:cNvPr id="247" name="Google Shape;247;p35"/>
          <p:cNvSpPr txBox="1"/>
          <p:nvPr/>
        </p:nvSpPr>
        <p:spPr>
          <a:xfrm>
            <a:off x="733525" y="1488325"/>
            <a:ext cx="7704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ElGamal algorithm is used in encryption and decryption, which is mainly considered for its ​capability to make the key predictions extremely tough.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The </a:t>
            </a:r>
            <a:r>
              <a:rPr lang="en" sz="1700">
                <a:solidFill>
                  <a:srgbClr val="FF0000"/>
                </a:solidFill>
                <a:latin typeface="Fira Sans Condensed Light"/>
                <a:ea typeface="Fira Sans Condensed Light"/>
                <a:cs typeface="Fira Sans Condensed Light"/>
                <a:sym typeface="Fira Sans Condensed Light"/>
              </a:rPr>
              <a:t>asymmetric </a:t>
            </a:r>
            <a:r>
              <a:rPr lang="en" sz="1700">
                <a:solidFill>
                  <a:srgbClr val="F2F2F2"/>
                </a:solidFill>
                <a:latin typeface="Fira Sans Condensed Light"/>
                <a:ea typeface="Fira Sans Condensed Light"/>
                <a:cs typeface="Fira Sans Condensed Light"/>
                <a:sym typeface="Fira Sans Condensed Light"/>
              </a:rPr>
              <a:t>algorithm uses the mechanism of the private and public key, making the key predictions even tougher.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All the applications looking not to just rely on channel encryption to protect their data can find it helpful to implement this algorithm in the program.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In addition to the security on a secure payment application level, this algorithm is also considered very optimal to deal with the data transmission over the private or public network.</a:t>
            </a:r>
            <a:endParaRPr sz="1700">
              <a:solidFill>
                <a:srgbClr val="F2F2F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p:nvPr/>
        </p:nvSpPr>
        <p:spPr>
          <a:xfrm>
            <a:off x="784650" y="3975088"/>
            <a:ext cx="2166900" cy="9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6"/>
          <p:cNvPicPr preferRelativeResize="0"/>
          <p:nvPr/>
        </p:nvPicPr>
        <p:blipFill>
          <a:blip r:embed="rId3">
            <a:alphaModFix/>
          </a:blip>
          <a:stretch>
            <a:fillRect/>
          </a:stretch>
        </p:blipFill>
        <p:spPr>
          <a:xfrm>
            <a:off x="646150" y="1338237"/>
            <a:ext cx="8004100" cy="2467025"/>
          </a:xfrm>
          <a:prstGeom prst="rect">
            <a:avLst/>
          </a:prstGeom>
          <a:noFill/>
          <a:ln>
            <a:noFill/>
          </a:ln>
        </p:spPr>
      </p:pic>
      <p:sp>
        <p:nvSpPr>
          <p:cNvPr id="254" name="Google Shape;254;p36"/>
          <p:cNvSpPr/>
          <p:nvPr/>
        </p:nvSpPr>
        <p:spPr>
          <a:xfrm flipH="1">
            <a:off x="3953497" y="3165950"/>
            <a:ext cx="1882200" cy="613500"/>
          </a:xfrm>
          <a:prstGeom prst="leftArrow">
            <a:avLst>
              <a:gd fmla="val 66871" name="adj1"/>
              <a:gd fmla="val 50000" name="adj2"/>
            </a:avLst>
          </a:prstGeom>
          <a:solidFill>
            <a:srgbClr val="9933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3200" u="none" cap="none" strike="noStrike">
                <a:solidFill>
                  <a:srgbClr val="FFFFFF"/>
                </a:solidFill>
                <a:latin typeface="Calibri"/>
                <a:ea typeface="Calibri"/>
                <a:cs typeface="Calibri"/>
                <a:sym typeface="Calibri"/>
              </a:rPr>
              <a:t>C1, C2</a:t>
            </a:r>
            <a:endParaRPr b="1" i="0" sz="3200" u="none" cap="none" strike="noStrike">
              <a:solidFill>
                <a:srgbClr val="FFFFFF"/>
              </a:solidFill>
              <a:latin typeface="Calibri"/>
              <a:ea typeface="Calibri"/>
              <a:cs typeface="Calibri"/>
              <a:sym typeface="Calibri"/>
            </a:endParaRPr>
          </a:p>
        </p:txBody>
      </p:sp>
      <p:sp>
        <p:nvSpPr>
          <p:cNvPr id="255" name="Google Shape;255;p36"/>
          <p:cNvSpPr/>
          <p:nvPr/>
        </p:nvSpPr>
        <p:spPr>
          <a:xfrm flipH="1">
            <a:off x="3668800" y="2164575"/>
            <a:ext cx="2166900" cy="709800"/>
          </a:xfrm>
          <a:prstGeom prst="rightArrow">
            <a:avLst>
              <a:gd fmla="val 50000" name="adj1"/>
              <a:gd fmla="val 50000" name="adj2"/>
            </a:avLst>
          </a:prstGeom>
          <a:solidFill>
            <a:srgbClr val="2013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200">
                <a:solidFill>
                  <a:srgbClr val="FFFFFF"/>
                </a:solidFill>
                <a:latin typeface="Calibri"/>
                <a:ea typeface="Calibri"/>
                <a:cs typeface="Calibri"/>
                <a:sym typeface="Calibri"/>
              </a:rPr>
              <a:t>B</a:t>
            </a:r>
            <a:r>
              <a:rPr b="1" i="0" lang="en" sz="3200" u="none" cap="none" strike="noStrike">
                <a:solidFill>
                  <a:srgbClr val="FFFFFF"/>
                </a:solidFill>
                <a:latin typeface="Calibri"/>
                <a:ea typeface="Calibri"/>
                <a:cs typeface="Calibri"/>
                <a:sym typeface="Calibri"/>
              </a:rPr>
              <a:t> </a:t>
            </a:r>
            <a:r>
              <a:rPr b="1" i="0" lang="en" sz="2000" u="none" cap="none" strike="noStrike">
                <a:solidFill>
                  <a:srgbClr val="FFFFFF"/>
                </a:solidFill>
                <a:latin typeface="Calibri"/>
                <a:ea typeface="Calibri"/>
                <a:cs typeface="Calibri"/>
                <a:sym typeface="Calibri"/>
              </a:rPr>
              <a:t>(public key)</a:t>
            </a:r>
            <a:endParaRPr b="1" i="0" sz="3200" u="none" cap="none" strike="noStrike">
              <a:solidFill>
                <a:srgbClr val="FFFFFF"/>
              </a:solidFill>
              <a:latin typeface="Calibri"/>
              <a:ea typeface="Calibri"/>
              <a:cs typeface="Calibri"/>
              <a:sym typeface="Calibri"/>
            </a:endParaRPr>
          </a:p>
        </p:txBody>
      </p:sp>
      <p:sp>
        <p:nvSpPr>
          <p:cNvPr id="256" name="Google Shape;256;p36"/>
          <p:cNvSpPr/>
          <p:nvPr/>
        </p:nvSpPr>
        <p:spPr>
          <a:xfrm>
            <a:off x="236324" y="1425883"/>
            <a:ext cx="840900" cy="709800"/>
          </a:xfrm>
          <a:prstGeom prst="cloudCallout">
            <a:avLst>
              <a:gd fmla="val 50274" name="adj1"/>
              <a:gd fmla="val 79024" name="adj2"/>
            </a:avLst>
          </a:prstGeom>
          <a:solidFill>
            <a:srgbClr val="2013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2800" u="none" cap="none" strike="noStrike">
                <a:solidFill>
                  <a:srgbClr val="FFFFFF"/>
                </a:solidFill>
                <a:latin typeface="Calibri"/>
                <a:ea typeface="Calibri"/>
                <a:cs typeface="Calibri"/>
                <a:sym typeface="Calibri"/>
              </a:rPr>
              <a:t>m</a:t>
            </a:r>
            <a:endParaRPr b="1" i="0" sz="2800" u="none" cap="none" strike="noStrike">
              <a:solidFill>
                <a:srgbClr val="FFFFFF"/>
              </a:solidFill>
              <a:latin typeface="Calibri"/>
              <a:ea typeface="Calibri"/>
              <a:cs typeface="Calibri"/>
              <a:sym typeface="Calibri"/>
            </a:endParaRPr>
          </a:p>
        </p:txBody>
      </p:sp>
      <p:sp>
        <p:nvSpPr>
          <p:cNvPr id="257" name="Google Shape;257;p36"/>
          <p:cNvSpPr/>
          <p:nvPr/>
        </p:nvSpPr>
        <p:spPr>
          <a:xfrm>
            <a:off x="6268150" y="3975100"/>
            <a:ext cx="2166900" cy="9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nvSpPr>
        <p:spPr>
          <a:xfrm>
            <a:off x="2357925" y="991950"/>
            <a:ext cx="526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2F2F2"/>
                </a:solidFill>
                <a:latin typeface="Fira Sans Condensed"/>
                <a:ea typeface="Fira Sans Condensed"/>
                <a:cs typeface="Fira Sans Condensed"/>
                <a:sym typeface="Fira Sans Condensed"/>
              </a:rPr>
              <a:t>k </a:t>
            </a:r>
            <a:r>
              <a:rPr lang="en">
                <a:solidFill>
                  <a:srgbClr val="F2F2F2"/>
                </a:solidFill>
                <a:latin typeface="Fira Sans Condensed Light"/>
                <a:ea typeface="Fira Sans Condensed Light"/>
                <a:cs typeface="Fira Sans Condensed Light"/>
                <a:sym typeface="Fira Sans Condensed Light"/>
              </a:rPr>
              <a:t>       </a:t>
            </a:r>
            <a:endParaRPr>
              <a:solidFill>
                <a:srgbClr val="F2F2F2"/>
              </a:solidFill>
              <a:latin typeface="Fira Sans Condensed Light"/>
              <a:ea typeface="Fira Sans Condensed Light"/>
              <a:cs typeface="Fira Sans Condensed Light"/>
              <a:sym typeface="Fira Sans Condensed Light"/>
            </a:endParaRPr>
          </a:p>
        </p:txBody>
      </p:sp>
      <p:sp>
        <p:nvSpPr>
          <p:cNvPr id="259" name="Google Shape;259;p36"/>
          <p:cNvSpPr txBox="1"/>
          <p:nvPr/>
        </p:nvSpPr>
        <p:spPr>
          <a:xfrm>
            <a:off x="5897800" y="971779"/>
            <a:ext cx="1882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2F2F2"/>
                </a:solidFill>
                <a:latin typeface="Fira Sans Condensed"/>
                <a:ea typeface="Fira Sans Condensed"/>
                <a:cs typeface="Fira Sans Condensed"/>
                <a:sym typeface="Fira Sans Condensed"/>
              </a:rPr>
              <a:t>b</a:t>
            </a:r>
            <a:r>
              <a:rPr b="1" lang="en" sz="1500">
                <a:solidFill>
                  <a:srgbClr val="F2F2F2"/>
                </a:solidFill>
                <a:latin typeface="Fira Sans Condensed"/>
                <a:ea typeface="Fira Sans Condensed"/>
                <a:cs typeface="Fira Sans Condensed"/>
                <a:sym typeface="Fira Sans Condensed"/>
              </a:rPr>
              <a:t>         A, g,p </a:t>
            </a:r>
            <a:r>
              <a:rPr lang="en">
                <a:solidFill>
                  <a:srgbClr val="F2F2F2"/>
                </a:solidFill>
                <a:latin typeface="Fira Sans Condensed Light"/>
                <a:ea typeface="Fira Sans Condensed Light"/>
                <a:cs typeface="Fira Sans Condensed Light"/>
                <a:sym typeface="Fira Sans Condensed Light"/>
              </a:rPr>
              <a:t>       </a:t>
            </a:r>
            <a:endParaRPr>
              <a:solidFill>
                <a:srgbClr val="F2F2F2"/>
              </a:solidFill>
              <a:latin typeface="Fira Sans Condensed Light"/>
              <a:ea typeface="Fira Sans Condensed Light"/>
              <a:cs typeface="Fira Sans Condensed Light"/>
              <a:sym typeface="Fira Sans Condensed Light"/>
            </a:endParaRPr>
          </a:p>
        </p:txBody>
      </p:sp>
      <p:pic>
        <p:nvPicPr>
          <p:cNvPr id="260" name="Google Shape;260;p36"/>
          <p:cNvPicPr preferRelativeResize="0"/>
          <p:nvPr/>
        </p:nvPicPr>
        <p:blipFill>
          <a:blip r:embed="rId4">
            <a:alphaModFix/>
          </a:blip>
          <a:stretch>
            <a:fillRect/>
          </a:stretch>
        </p:blipFill>
        <p:spPr>
          <a:xfrm>
            <a:off x="632250" y="3909450"/>
            <a:ext cx="2554725" cy="986850"/>
          </a:xfrm>
          <a:prstGeom prst="rect">
            <a:avLst/>
          </a:prstGeom>
          <a:noFill/>
          <a:ln>
            <a:noFill/>
          </a:ln>
        </p:spPr>
      </p:pic>
      <p:pic>
        <p:nvPicPr>
          <p:cNvPr id="261" name="Google Shape;261;p36"/>
          <p:cNvPicPr preferRelativeResize="0"/>
          <p:nvPr/>
        </p:nvPicPr>
        <p:blipFill>
          <a:blip r:embed="rId5">
            <a:alphaModFix/>
          </a:blip>
          <a:stretch>
            <a:fillRect/>
          </a:stretch>
        </p:blipFill>
        <p:spPr>
          <a:xfrm>
            <a:off x="6128318" y="3940725"/>
            <a:ext cx="2377663" cy="1295250"/>
          </a:xfrm>
          <a:prstGeom prst="rect">
            <a:avLst/>
          </a:prstGeom>
          <a:noFill/>
          <a:ln>
            <a:noFill/>
          </a:ln>
        </p:spPr>
      </p:pic>
      <p:sp>
        <p:nvSpPr>
          <p:cNvPr id="262" name="Google Shape;262;p36"/>
          <p:cNvSpPr txBox="1"/>
          <p:nvPr>
            <p:ph idx="6" type="title"/>
          </p:nvPr>
        </p:nvSpPr>
        <p:spPr>
          <a:xfrm>
            <a:off x="766375" y="285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EL-GAMAL encryption</a:t>
            </a:r>
            <a:endParaRPr b="0" sz="1100">
              <a:solidFill>
                <a:srgbClr val="FFFF00"/>
              </a:solidFill>
              <a:latin typeface="Arial"/>
              <a:ea typeface="Arial"/>
              <a:cs typeface="Arial"/>
              <a:sym typeface="Arial"/>
            </a:endParaRPr>
          </a:p>
          <a:p>
            <a:pPr indent="0" lvl="0" marL="0" rtl="0" algn="ctr">
              <a:spcBef>
                <a:spcPts val="0"/>
              </a:spcBef>
              <a:spcAft>
                <a:spcPts val="0"/>
              </a:spcAft>
              <a:buNone/>
            </a:pPr>
            <a:r>
              <a:t/>
            </a:r>
            <a:endParaRPr/>
          </a:p>
        </p:txBody>
      </p:sp>
      <p:grpSp>
        <p:nvGrpSpPr>
          <p:cNvPr id="263" name="Google Shape;263;p36"/>
          <p:cNvGrpSpPr/>
          <p:nvPr/>
        </p:nvGrpSpPr>
        <p:grpSpPr>
          <a:xfrm>
            <a:off x="5263738" y="2646650"/>
            <a:ext cx="1975200" cy="458585"/>
            <a:chOff x="5263738" y="2646650"/>
            <a:chExt cx="1975200" cy="458585"/>
          </a:xfrm>
        </p:grpSpPr>
        <p:sp>
          <p:nvSpPr>
            <p:cNvPr id="264" name="Google Shape;264;p36"/>
            <p:cNvSpPr txBox="1"/>
            <p:nvPr/>
          </p:nvSpPr>
          <p:spPr>
            <a:xfrm>
              <a:off x="5263738" y="2753035"/>
              <a:ext cx="1975200" cy="352200"/>
            </a:xfrm>
            <a:prstGeom prst="rect">
              <a:avLst/>
            </a:prstGeom>
            <a:blipFill rotWithShape="1">
              <a:blip r:embed="rId6">
                <a:alphaModFix/>
              </a:blip>
              <a:stretch>
                <a:fillRect b="-1066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5" name="Google Shape;265;p36"/>
            <p:cNvSpPr txBox="1"/>
            <p:nvPr/>
          </p:nvSpPr>
          <p:spPr>
            <a:xfrm>
              <a:off x="6029350" y="2646650"/>
              <a:ext cx="2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FF"/>
                  </a:highlight>
                </a:rPr>
                <a:t>b</a:t>
              </a:r>
              <a:r>
                <a:rPr lang="en">
                  <a:highlight>
                    <a:srgbClr val="FFFFFF"/>
                  </a:highlight>
                </a:rPr>
                <a:t> </a:t>
              </a:r>
              <a:r>
                <a:rPr lang="en">
                  <a:highlight>
                    <a:srgbClr val="FFFFFF"/>
                  </a:highlight>
                </a:rPr>
                <a:t> </a:t>
              </a:r>
              <a:endParaRPr>
                <a:highlight>
                  <a:srgbClr val="FFFFFF"/>
                </a:highlight>
              </a:endParaRPr>
            </a:p>
          </p:txBody>
        </p:sp>
      </p:grpSp>
      <p:sp>
        <p:nvSpPr>
          <p:cNvPr id="266" name="Google Shape;266;p36"/>
          <p:cNvSpPr txBox="1"/>
          <p:nvPr/>
        </p:nvSpPr>
        <p:spPr>
          <a:xfrm>
            <a:off x="7094050" y="3927600"/>
            <a:ext cx="17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FFFFF"/>
                </a:highlight>
              </a:rPr>
              <a:t>b  </a:t>
            </a:r>
            <a:endParaRPr sz="800">
              <a:highlight>
                <a:srgbClr val="FFFFFF"/>
              </a:highlight>
            </a:endParaRPr>
          </a:p>
        </p:txBody>
      </p:sp>
      <p:sp>
        <p:nvSpPr>
          <p:cNvPr id="267" name="Google Shape;267;p36"/>
          <p:cNvSpPr txBox="1"/>
          <p:nvPr/>
        </p:nvSpPr>
        <p:spPr>
          <a:xfrm>
            <a:off x="5374875" y="2734850"/>
            <a:ext cx="31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B</a:t>
            </a:r>
            <a:endParaRPr sz="1600">
              <a:highlight>
                <a:srgbClr val="FFFFFF"/>
              </a:highlight>
            </a:endParaRPr>
          </a:p>
        </p:txBody>
      </p:sp>
      <p:sp>
        <p:nvSpPr>
          <p:cNvPr id="268" name="Google Shape;268;p36"/>
          <p:cNvSpPr txBox="1"/>
          <p:nvPr/>
        </p:nvSpPr>
        <p:spPr>
          <a:xfrm>
            <a:off x="1631725" y="4440875"/>
            <a:ext cx="31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B</a:t>
            </a:r>
            <a:endParaRPr sz="1600">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E</a:t>
            </a:r>
            <a:r>
              <a:rPr b="0" lang="en" sz="3300">
                <a:solidFill>
                  <a:srgbClr val="FFFF00"/>
                </a:solidFill>
                <a:latin typeface="Arial"/>
                <a:ea typeface="Arial"/>
                <a:cs typeface="Arial"/>
                <a:sym typeface="Arial"/>
              </a:rPr>
              <a:t>lliptical Curve</a:t>
            </a:r>
            <a:endParaRPr b="0" sz="3300">
              <a:solidFill>
                <a:srgbClr val="FFFF00"/>
              </a:solidFill>
              <a:latin typeface="Arial"/>
              <a:ea typeface="Arial"/>
              <a:cs typeface="Arial"/>
              <a:sym typeface="Arial"/>
            </a:endParaRPr>
          </a:p>
        </p:txBody>
      </p:sp>
      <p:sp>
        <p:nvSpPr>
          <p:cNvPr id="274" name="Google Shape;274;p37"/>
          <p:cNvSpPr txBox="1"/>
          <p:nvPr>
            <p:ph idx="2" type="subTitle"/>
          </p:nvPr>
        </p:nvSpPr>
        <p:spPr>
          <a:xfrm>
            <a:off x="407850" y="1253850"/>
            <a:ext cx="8328300" cy="3651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2F2F2"/>
              </a:buClr>
              <a:buSzPts val="1700"/>
              <a:buFont typeface="Arial"/>
              <a:buChar char="-"/>
            </a:pPr>
            <a:r>
              <a:rPr lang="en" sz="1700">
                <a:solidFill>
                  <a:srgbClr val="F2F2F2"/>
                </a:solidFill>
                <a:latin typeface="Arial"/>
                <a:ea typeface="Arial"/>
                <a:cs typeface="Arial"/>
                <a:sym typeface="Arial"/>
              </a:rPr>
              <a:t>The elliptical curve method is an asymmetric encryption method that uses an algebraic-geometric structure called an elliptical curve over a large finite field.</a:t>
            </a:r>
            <a:endParaRPr sz="1700">
              <a:solidFill>
                <a:srgbClr val="F2F2F2"/>
              </a:solidFill>
              <a:latin typeface="Arial"/>
              <a:ea typeface="Arial"/>
              <a:cs typeface="Arial"/>
              <a:sym typeface="Arial"/>
            </a:endParaRPr>
          </a:p>
          <a:p>
            <a:pPr indent="0" lvl="0" marL="457200" rtl="0" algn="l">
              <a:lnSpc>
                <a:spcPct val="115000"/>
              </a:lnSpc>
              <a:spcBef>
                <a:spcPts val="0"/>
              </a:spcBef>
              <a:spcAft>
                <a:spcPts val="0"/>
              </a:spcAft>
              <a:buNone/>
            </a:pPr>
            <a:r>
              <a:t/>
            </a:r>
            <a:endParaRPr sz="1700">
              <a:solidFill>
                <a:srgbClr val="F2F2F2"/>
              </a:solidFill>
              <a:latin typeface="Arial"/>
              <a:ea typeface="Arial"/>
              <a:cs typeface="Arial"/>
              <a:sym typeface="Arial"/>
            </a:endParaRPr>
          </a:p>
          <a:p>
            <a:pPr indent="-336550" lvl="0" marL="457200" rtl="0" algn="l">
              <a:lnSpc>
                <a:spcPct val="115000"/>
              </a:lnSpc>
              <a:spcBef>
                <a:spcPts val="0"/>
              </a:spcBef>
              <a:spcAft>
                <a:spcPts val="0"/>
              </a:spcAft>
              <a:buClr>
                <a:srgbClr val="F2F2F2"/>
              </a:buClr>
              <a:buSzPts val="1700"/>
              <a:buFont typeface="Arial"/>
              <a:buChar char="-"/>
            </a:pPr>
            <a:r>
              <a:rPr lang="en" sz="1700">
                <a:solidFill>
                  <a:srgbClr val="F2F2F2"/>
                </a:solidFill>
                <a:latin typeface="Arial"/>
                <a:ea typeface="Arial"/>
                <a:cs typeface="Arial"/>
                <a:sym typeface="Arial"/>
              </a:rPr>
              <a:t>The importance of an elliptical curve in encryption theory is in the fact that it is a good candidate for a one-way function that is necessary in any asymmetric encryption.</a:t>
            </a:r>
            <a:endParaRPr sz="1700">
              <a:solidFill>
                <a:srgbClr val="F2F2F2"/>
              </a:solidFill>
              <a:latin typeface="Arial"/>
              <a:ea typeface="Arial"/>
              <a:cs typeface="Arial"/>
              <a:sym typeface="Arial"/>
            </a:endParaRPr>
          </a:p>
          <a:p>
            <a:pPr indent="0" lvl="0" marL="457200" rtl="0" algn="l">
              <a:lnSpc>
                <a:spcPct val="115000"/>
              </a:lnSpc>
              <a:spcBef>
                <a:spcPts val="0"/>
              </a:spcBef>
              <a:spcAft>
                <a:spcPts val="0"/>
              </a:spcAft>
              <a:buNone/>
            </a:pPr>
            <a:r>
              <a:t/>
            </a:r>
            <a:endParaRPr sz="1700">
              <a:solidFill>
                <a:srgbClr val="F2F2F2"/>
              </a:solidFill>
              <a:latin typeface="Arial"/>
              <a:ea typeface="Arial"/>
              <a:cs typeface="Arial"/>
              <a:sym typeface="Arial"/>
            </a:endParaRPr>
          </a:p>
          <a:p>
            <a:pPr indent="0" lvl="0" marL="457200" rtl="0" algn="l">
              <a:lnSpc>
                <a:spcPct val="115000"/>
              </a:lnSpc>
              <a:spcBef>
                <a:spcPts val="0"/>
              </a:spcBef>
              <a:spcAft>
                <a:spcPts val="0"/>
              </a:spcAft>
              <a:buNone/>
            </a:pPr>
            <a:r>
              <a:rPr lang="en" sz="1700">
                <a:solidFill>
                  <a:srgbClr val="FF0000"/>
                </a:solidFill>
                <a:latin typeface="Arial"/>
                <a:ea typeface="Arial"/>
                <a:cs typeface="Arial"/>
                <a:sym typeface="Arial"/>
              </a:rPr>
              <a:t>How to choose EC?</a:t>
            </a:r>
            <a:endParaRPr sz="1700">
              <a:solidFill>
                <a:srgbClr val="FF0000"/>
              </a:solidFill>
              <a:latin typeface="Arial"/>
              <a:ea typeface="Arial"/>
              <a:cs typeface="Arial"/>
              <a:sym typeface="Arial"/>
            </a:endParaRPr>
          </a:p>
          <a:p>
            <a:pPr indent="-336550" lvl="0" marL="457200" rtl="0" algn="l">
              <a:lnSpc>
                <a:spcPct val="115000"/>
              </a:lnSpc>
              <a:spcBef>
                <a:spcPts val="0"/>
              </a:spcBef>
              <a:spcAft>
                <a:spcPts val="0"/>
              </a:spcAft>
              <a:buClr>
                <a:srgbClr val="F2F2F2"/>
              </a:buClr>
              <a:buSzPts val="1700"/>
              <a:buFont typeface="Arial"/>
              <a:buAutoNum type="arabicPeriod"/>
            </a:pPr>
            <a:r>
              <a:rPr lang="en" sz="1700">
                <a:solidFill>
                  <a:srgbClr val="F2F2F2"/>
                </a:solidFill>
                <a:latin typeface="Arial"/>
                <a:ea typeface="Arial"/>
                <a:cs typeface="Arial"/>
                <a:sym typeface="Arial"/>
              </a:rPr>
              <a:t>It is mandatory that the order of the curve or the number of points in the curve has a sufficiently large primary factor so that the number of points in the curve is almost primary.</a:t>
            </a:r>
            <a:endParaRPr sz="1700">
              <a:solidFill>
                <a:srgbClr val="F2F2F2"/>
              </a:solidFill>
              <a:latin typeface="Arial"/>
              <a:ea typeface="Arial"/>
              <a:cs typeface="Arial"/>
              <a:sym typeface="Arial"/>
            </a:endParaRPr>
          </a:p>
          <a:p>
            <a:pPr indent="-336550" lvl="0" marL="457200" rtl="0" algn="l">
              <a:lnSpc>
                <a:spcPct val="115000"/>
              </a:lnSpc>
              <a:spcBef>
                <a:spcPts val="0"/>
              </a:spcBef>
              <a:spcAft>
                <a:spcPts val="0"/>
              </a:spcAft>
              <a:buClr>
                <a:srgbClr val="F2F2F2"/>
              </a:buClr>
              <a:buSzPts val="1700"/>
              <a:buFont typeface="Arial"/>
              <a:buAutoNum type="arabicPeriod"/>
            </a:pPr>
            <a:r>
              <a:rPr lang="en" sz="1700">
                <a:solidFill>
                  <a:srgbClr val="F2F2F2"/>
                </a:solidFill>
                <a:latin typeface="Arial"/>
                <a:ea typeface="Arial"/>
                <a:cs typeface="Arial"/>
                <a:sym typeface="Arial"/>
              </a:rPr>
              <a:t>It is musr to verify the correctness of all public parameters to prevent attacks.</a:t>
            </a:r>
            <a:endParaRPr sz="1700">
              <a:solidFill>
                <a:srgbClr val="F2F2F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Curve 25519 - using EL -Gamal</a:t>
            </a:r>
            <a:endParaRPr b="0" sz="3300">
              <a:solidFill>
                <a:srgbClr val="FFFF00"/>
              </a:solidFill>
              <a:latin typeface="Arial"/>
              <a:ea typeface="Arial"/>
              <a:cs typeface="Arial"/>
              <a:sym typeface="Arial"/>
            </a:endParaRPr>
          </a:p>
          <a:p>
            <a:pPr indent="0" lvl="0" marL="0" rtl="1" algn="ctr">
              <a:spcBef>
                <a:spcPts val="0"/>
              </a:spcBef>
              <a:spcAft>
                <a:spcPts val="0"/>
              </a:spcAft>
              <a:buNone/>
            </a:pPr>
            <a:r>
              <a:rPr lang="en"/>
              <a:t> </a:t>
            </a:r>
            <a:endParaRPr/>
          </a:p>
        </p:txBody>
      </p:sp>
      <p:sp>
        <p:nvSpPr>
          <p:cNvPr id="280" name="Google Shape;280;p38"/>
          <p:cNvSpPr txBox="1"/>
          <p:nvPr>
            <p:ph idx="2" type="subTitle"/>
          </p:nvPr>
        </p:nvSpPr>
        <p:spPr>
          <a:xfrm>
            <a:off x="307300" y="1241475"/>
            <a:ext cx="8529600" cy="355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Font typeface="Arial"/>
              <a:buNone/>
            </a:pPr>
            <a:r>
              <a:rPr lang="en" sz="1700">
                <a:solidFill>
                  <a:srgbClr val="F2F2F2"/>
                </a:solidFill>
                <a:latin typeface="Arial"/>
                <a:ea typeface="Arial"/>
                <a:cs typeface="Arial"/>
                <a:sym typeface="Arial"/>
              </a:rPr>
              <a:t>The advantage of curve 25519 is in its manner of his usage. The floating point unit can be utilized in the CPU FPU for short to significantly accelerate performance of basic multiplication and connection operations. </a:t>
            </a:r>
            <a:endParaRPr sz="1700">
              <a:solidFill>
                <a:srgbClr val="F2F2F2"/>
              </a:solidFill>
              <a:latin typeface="Arial"/>
              <a:ea typeface="Arial"/>
              <a:cs typeface="Arial"/>
              <a:sym typeface="Arial"/>
            </a:endParaRPr>
          </a:p>
          <a:p>
            <a:pPr indent="0" lvl="0" marL="0" rtl="0" algn="l">
              <a:lnSpc>
                <a:spcPct val="150000"/>
              </a:lnSpc>
              <a:spcBef>
                <a:spcPts val="0"/>
              </a:spcBef>
              <a:spcAft>
                <a:spcPts val="0"/>
              </a:spcAft>
              <a:buClr>
                <a:srgbClr val="000000"/>
              </a:buClr>
              <a:buFont typeface="Arial"/>
              <a:buNone/>
            </a:pPr>
            <a:r>
              <a:rPr lang="en" sz="1700">
                <a:solidFill>
                  <a:srgbClr val="F2F2F2"/>
                </a:solidFill>
                <a:latin typeface="Arial"/>
                <a:ea typeface="Arial"/>
                <a:cs typeface="Arial"/>
                <a:sym typeface="Arial"/>
              </a:rPr>
              <a:t>The reason for choosing the primary               is due to the ability to represent elements of the field in a polynomial form and perform “+” and “ * ” quickly. </a:t>
            </a:r>
            <a:endParaRPr sz="1700">
              <a:solidFill>
                <a:srgbClr val="F2F2F2"/>
              </a:solidFill>
              <a:latin typeface="Arial"/>
              <a:ea typeface="Arial"/>
              <a:cs typeface="Arial"/>
              <a:sym typeface="Arial"/>
            </a:endParaRPr>
          </a:p>
          <a:p>
            <a:pPr indent="0" lvl="0" marL="0" rtl="0" algn="l">
              <a:lnSpc>
                <a:spcPct val="150000"/>
              </a:lnSpc>
              <a:spcBef>
                <a:spcPts val="0"/>
              </a:spcBef>
              <a:spcAft>
                <a:spcPts val="0"/>
              </a:spcAft>
              <a:buClr>
                <a:srgbClr val="000000"/>
              </a:buClr>
              <a:buFont typeface="Arial"/>
              <a:buNone/>
            </a:pPr>
            <a:r>
              <a:t/>
            </a:r>
            <a:endParaRPr sz="1700">
              <a:solidFill>
                <a:srgbClr val="F2F2F2"/>
              </a:solidFill>
              <a:latin typeface="Arial"/>
              <a:ea typeface="Arial"/>
              <a:cs typeface="Arial"/>
              <a:sym typeface="Arial"/>
            </a:endParaRPr>
          </a:p>
          <a:p>
            <a:pPr indent="0" lvl="0" marL="0" rtl="0" algn="l">
              <a:lnSpc>
                <a:spcPct val="150000"/>
              </a:lnSpc>
              <a:spcBef>
                <a:spcPts val="0"/>
              </a:spcBef>
              <a:spcAft>
                <a:spcPts val="0"/>
              </a:spcAft>
              <a:buClr>
                <a:srgbClr val="000000"/>
              </a:buClr>
              <a:buFont typeface="Arial"/>
              <a:buNone/>
            </a:pPr>
            <a:r>
              <a:rPr lang="en" sz="1700">
                <a:solidFill>
                  <a:srgbClr val="FF0000"/>
                </a:solidFill>
                <a:latin typeface="Arial"/>
                <a:ea typeface="Arial"/>
                <a:cs typeface="Arial"/>
                <a:sym typeface="Arial"/>
              </a:rPr>
              <a:t>There are two important properties:</a:t>
            </a:r>
            <a:endParaRPr sz="1700">
              <a:solidFill>
                <a:srgbClr val="FF0000"/>
              </a:solidFill>
              <a:latin typeface="Arial"/>
              <a:ea typeface="Arial"/>
              <a:cs typeface="Arial"/>
              <a:sym typeface="Arial"/>
            </a:endParaRPr>
          </a:p>
          <a:p>
            <a:pPr indent="0" lvl="0" marL="0" rtl="0" algn="l">
              <a:lnSpc>
                <a:spcPct val="150000"/>
              </a:lnSpc>
              <a:spcBef>
                <a:spcPts val="0"/>
              </a:spcBef>
              <a:spcAft>
                <a:spcPts val="0"/>
              </a:spcAft>
              <a:buClr>
                <a:srgbClr val="000000"/>
              </a:buClr>
              <a:buFont typeface="Arial"/>
              <a:buNone/>
            </a:pPr>
            <a:r>
              <a:rPr lang="en" sz="1700">
                <a:solidFill>
                  <a:srgbClr val="FF0000"/>
                </a:solidFill>
                <a:latin typeface="Arial"/>
                <a:ea typeface="Arial"/>
                <a:cs typeface="Arial"/>
                <a:sym typeface="Arial"/>
              </a:rPr>
              <a:t>1.</a:t>
            </a:r>
            <a:r>
              <a:rPr lang="en" sz="1700">
                <a:solidFill>
                  <a:srgbClr val="F2F2F2"/>
                </a:solidFill>
                <a:latin typeface="Arial"/>
                <a:ea typeface="Arial"/>
                <a:cs typeface="Arial"/>
                <a:sym typeface="Arial"/>
              </a:rPr>
              <a:t> their degree will be low (at most 9) so that there will be fewer coefficients that need to be multiplied as part of the multiplication in the polynomials.</a:t>
            </a:r>
            <a:endParaRPr sz="1700">
              <a:solidFill>
                <a:srgbClr val="F2F2F2"/>
              </a:solidFill>
              <a:latin typeface="Arial"/>
              <a:ea typeface="Arial"/>
              <a:cs typeface="Arial"/>
              <a:sym typeface="Arial"/>
            </a:endParaRPr>
          </a:p>
          <a:p>
            <a:pPr indent="0" lvl="0" marL="0" rtl="0" algn="l">
              <a:lnSpc>
                <a:spcPct val="150000"/>
              </a:lnSpc>
              <a:spcBef>
                <a:spcPts val="0"/>
              </a:spcBef>
              <a:spcAft>
                <a:spcPts val="0"/>
              </a:spcAft>
              <a:buClr>
                <a:srgbClr val="000000"/>
              </a:buClr>
              <a:buFont typeface="Arial"/>
              <a:buNone/>
            </a:pPr>
            <a:r>
              <a:rPr lang="en" sz="1700">
                <a:solidFill>
                  <a:srgbClr val="FF0000"/>
                </a:solidFill>
                <a:latin typeface="Arial"/>
                <a:ea typeface="Arial"/>
                <a:cs typeface="Arial"/>
                <a:sym typeface="Arial"/>
              </a:rPr>
              <a:t>2.</a:t>
            </a:r>
            <a:r>
              <a:rPr lang="en" sz="1700">
                <a:solidFill>
                  <a:srgbClr val="F2F2F2"/>
                </a:solidFill>
                <a:latin typeface="Arial"/>
                <a:ea typeface="Arial"/>
                <a:cs typeface="Arial"/>
                <a:sym typeface="Arial"/>
              </a:rPr>
              <a:t>  each coefficient is a small multiple.</a:t>
            </a:r>
            <a:endParaRPr sz="1700">
              <a:solidFill>
                <a:srgbClr val="F2F2F2"/>
              </a:solidFill>
              <a:latin typeface="Arial"/>
              <a:ea typeface="Arial"/>
              <a:cs typeface="Arial"/>
              <a:sym typeface="Arial"/>
            </a:endParaRPr>
          </a:p>
          <a:p>
            <a:pPr indent="0" lvl="0" marL="0" rtl="0" algn="l">
              <a:lnSpc>
                <a:spcPct val="115000"/>
              </a:lnSpc>
              <a:spcBef>
                <a:spcPts val="0"/>
              </a:spcBef>
              <a:spcAft>
                <a:spcPts val="0"/>
              </a:spcAft>
              <a:buNone/>
            </a:pPr>
            <a:r>
              <a:t/>
            </a:r>
            <a:endParaRPr sz="1700">
              <a:solidFill>
                <a:srgbClr val="F2F2F2"/>
              </a:solidFill>
              <a:latin typeface="Arial"/>
              <a:ea typeface="Arial"/>
              <a:cs typeface="Arial"/>
              <a:sym typeface="Arial"/>
            </a:endParaRPr>
          </a:p>
        </p:txBody>
      </p:sp>
      <p:pic>
        <p:nvPicPr>
          <p:cNvPr id="281" name="Google Shape;281;p38"/>
          <p:cNvPicPr preferRelativeResize="0"/>
          <p:nvPr/>
        </p:nvPicPr>
        <p:blipFill>
          <a:blip r:embed="rId3">
            <a:alphaModFix/>
          </a:blip>
          <a:stretch>
            <a:fillRect/>
          </a:stretch>
        </p:blipFill>
        <p:spPr>
          <a:xfrm>
            <a:off x="3913575" y="2457925"/>
            <a:ext cx="748000" cy="253950"/>
          </a:xfrm>
          <a:prstGeom prst="rect">
            <a:avLst/>
          </a:prstGeom>
          <a:noFill/>
          <a:ln>
            <a:noFill/>
          </a:ln>
        </p:spPr>
      </p:pic>
      <p:pic>
        <p:nvPicPr>
          <p:cNvPr id="282" name="Google Shape;282;p38"/>
          <p:cNvPicPr preferRelativeResize="0"/>
          <p:nvPr/>
        </p:nvPicPr>
        <p:blipFill>
          <a:blip r:embed="rId4">
            <a:alphaModFix/>
          </a:blip>
          <a:stretch>
            <a:fillRect/>
          </a:stretch>
        </p:blipFill>
        <p:spPr>
          <a:xfrm>
            <a:off x="5210748" y="3487875"/>
            <a:ext cx="2551175" cy="341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Curve 25519 - using EL -Gamal</a:t>
            </a:r>
            <a:endParaRPr b="0" sz="3300">
              <a:solidFill>
                <a:srgbClr val="FFFF00"/>
              </a:solidFill>
              <a:latin typeface="Arial"/>
              <a:ea typeface="Arial"/>
              <a:cs typeface="Arial"/>
              <a:sym typeface="Arial"/>
            </a:endParaRPr>
          </a:p>
          <a:p>
            <a:pPr indent="0" lvl="0" marL="0" rtl="1" algn="ctr">
              <a:spcBef>
                <a:spcPts val="0"/>
              </a:spcBef>
              <a:spcAft>
                <a:spcPts val="0"/>
              </a:spcAft>
              <a:buNone/>
            </a:pPr>
            <a:r>
              <a:rPr lang="en"/>
              <a:t> </a:t>
            </a:r>
            <a:endParaRPr/>
          </a:p>
        </p:txBody>
      </p:sp>
      <p:pic>
        <p:nvPicPr>
          <p:cNvPr id="288" name="Google Shape;288;p39"/>
          <p:cNvPicPr preferRelativeResize="0"/>
          <p:nvPr/>
        </p:nvPicPr>
        <p:blipFill>
          <a:blip r:embed="rId3">
            <a:alphaModFix/>
          </a:blip>
          <a:stretch>
            <a:fillRect/>
          </a:stretch>
        </p:blipFill>
        <p:spPr>
          <a:xfrm>
            <a:off x="1282331" y="1135075"/>
            <a:ext cx="6865746" cy="355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3">
            <a:alphaModFix/>
          </a:blip>
          <a:stretch>
            <a:fillRect/>
          </a:stretch>
        </p:blipFill>
        <p:spPr>
          <a:xfrm>
            <a:off x="1095825" y="1234925"/>
            <a:ext cx="6679427" cy="3756176"/>
          </a:xfrm>
          <a:prstGeom prst="rect">
            <a:avLst/>
          </a:prstGeom>
          <a:noFill/>
          <a:ln>
            <a:noFill/>
          </a:ln>
        </p:spPr>
      </p:pic>
      <p:sp>
        <p:nvSpPr>
          <p:cNvPr id="294" name="Google Shape;294;p40"/>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Curve 25519 - using EL -Gamal</a:t>
            </a:r>
            <a:endParaRPr b="0" sz="3300">
              <a:solidFill>
                <a:srgbClr val="FFFF00"/>
              </a:solidFill>
              <a:latin typeface="Arial"/>
              <a:ea typeface="Arial"/>
              <a:cs typeface="Arial"/>
              <a:sym typeface="Arial"/>
            </a:endParaRPr>
          </a:p>
          <a:p>
            <a:pPr indent="0" lvl="0" marL="0" rtl="1" algn="ctr">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idx="1" type="body"/>
          </p:nvPr>
        </p:nvSpPr>
        <p:spPr>
          <a:xfrm>
            <a:off x="720000" y="1152475"/>
            <a:ext cx="61515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2"/>
                </a:solidFill>
                <a:latin typeface="Rajdhani"/>
                <a:ea typeface="Rajdhani"/>
                <a:cs typeface="Rajdhani"/>
                <a:sym typeface="Rajdhani"/>
              </a:rPr>
              <a:t>A P</a:t>
            </a:r>
            <a:r>
              <a:rPr b="1" lang="en" sz="2300">
                <a:solidFill>
                  <a:schemeClr val="dk2"/>
                </a:solidFill>
                <a:latin typeface="Rajdhani"/>
                <a:ea typeface="Rajdhani"/>
                <a:cs typeface="Rajdhani"/>
                <a:sym typeface="Rajdhani"/>
              </a:rPr>
              <a:t>ayment application</a:t>
            </a:r>
            <a:r>
              <a:rPr lang="en" sz="2300">
                <a:solidFill>
                  <a:srgbClr val="FFFFFF"/>
                </a:solidFill>
                <a:latin typeface="Rajdhani"/>
                <a:ea typeface="Rajdhani"/>
                <a:cs typeface="Rajdhani"/>
                <a:sym typeface="Rajdhani"/>
              </a:rPr>
              <a:t> </a:t>
            </a:r>
            <a:r>
              <a:rPr lang="en" sz="2100">
                <a:solidFill>
                  <a:srgbClr val="FFFFFF"/>
                </a:solidFill>
                <a:latin typeface="Rajdhani"/>
                <a:ea typeface="Rajdhani"/>
                <a:cs typeface="Rajdhani"/>
                <a:sym typeface="Rajdhani"/>
              </a:rPr>
              <a:t>that encrypt and decrypt </a:t>
            </a:r>
            <a:endParaRPr sz="2100">
              <a:solidFill>
                <a:srgbClr val="FFFFFF"/>
              </a:solidFill>
              <a:latin typeface="Rajdhani"/>
              <a:ea typeface="Rajdhani"/>
              <a:cs typeface="Rajdhani"/>
              <a:sym typeface="Rajdhani"/>
            </a:endParaRPr>
          </a:p>
          <a:p>
            <a:pPr indent="0" lvl="0" marL="0" rtl="0" algn="l">
              <a:spcBef>
                <a:spcPts val="0"/>
              </a:spcBef>
              <a:spcAft>
                <a:spcPts val="0"/>
              </a:spcAft>
              <a:buNone/>
            </a:pPr>
            <a:r>
              <a:rPr lang="en" sz="2100">
                <a:solidFill>
                  <a:srgbClr val="FFFFFF"/>
                </a:solidFill>
                <a:latin typeface="Rajdhani"/>
                <a:ea typeface="Rajdhani"/>
                <a:cs typeface="Rajdhani"/>
                <a:sym typeface="Rajdhani"/>
              </a:rPr>
              <a:t>the transfer of a amount of money between two people.</a:t>
            </a:r>
            <a:endParaRPr sz="2100">
              <a:solidFill>
                <a:srgbClr val="FFFFFF"/>
              </a:solidFill>
              <a:latin typeface="Rajdhani"/>
              <a:ea typeface="Rajdhani"/>
              <a:cs typeface="Rajdhani"/>
              <a:sym typeface="Rajdhani"/>
            </a:endParaRPr>
          </a:p>
          <a:p>
            <a:pPr indent="0" lvl="0" marL="0" rtl="0" algn="l">
              <a:spcBef>
                <a:spcPts val="0"/>
              </a:spcBef>
              <a:spcAft>
                <a:spcPts val="0"/>
              </a:spcAft>
              <a:buNone/>
            </a:pPr>
            <a:r>
              <a:rPr lang="en" sz="2200">
                <a:solidFill>
                  <a:srgbClr val="FFFFFF"/>
                </a:solidFill>
                <a:latin typeface="Rajdhani"/>
                <a:ea typeface="Rajdhani"/>
                <a:cs typeface="Rajdhani"/>
                <a:sym typeface="Rajdhani"/>
              </a:rPr>
              <a:t>Using and secure by: </a:t>
            </a:r>
            <a:endParaRPr sz="2200">
              <a:solidFill>
                <a:srgbClr val="FFFFFF"/>
              </a:solidFill>
              <a:latin typeface="Rajdhani"/>
              <a:ea typeface="Rajdhani"/>
              <a:cs typeface="Rajdhani"/>
              <a:sym typeface="Rajdhani"/>
            </a:endParaRPr>
          </a:p>
          <a:p>
            <a:pPr indent="-368300" lvl="0" marL="457200" rtl="0" algn="l">
              <a:spcBef>
                <a:spcPts val="0"/>
              </a:spcBef>
              <a:spcAft>
                <a:spcPts val="0"/>
              </a:spcAft>
              <a:buClr>
                <a:srgbClr val="FFFFFF"/>
              </a:buClr>
              <a:buSzPts val="2200"/>
              <a:buFont typeface="Rajdhani"/>
              <a:buChar char="●"/>
            </a:pPr>
            <a:r>
              <a:rPr b="1" lang="en" sz="2200">
                <a:solidFill>
                  <a:srgbClr val="DD3333"/>
                </a:solidFill>
                <a:latin typeface="Rajdhani"/>
                <a:ea typeface="Rajdhani"/>
                <a:cs typeface="Rajdhani"/>
                <a:sym typeface="Rajdhani"/>
              </a:rPr>
              <a:t>Salsa20  </a:t>
            </a:r>
            <a:endParaRPr b="1" sz="2200">
              <a:solidFill>
                <a:srgbClr val="DD3333"/>
              </a:solidFill>
              <a:latin typeface="Rajdhani"/>
              <a:ea typeface="Rajdhani"/>
              <a:cs typeface="Rajdhani"/>
              <a:sym typeface="Rajdhani"/>
            </a:endParaRPr>
          </a:p>
          <a:p>
            <a:pPr indent="-368300" lvl="0" marL="457200" rtl="0" algn="l">
              <a:spcBef>
                <a:spcPts val="0"/>
              </a:spcBef>
              <a:spcAft>
                <a:spcPts val="0"/>
              </a:spcAft>
              <a:buClr>
                <a:srgbClr val="FFFFFF"/>
              </a:buClr>
              <a:buSzPts val="2200"/>
              <a:buFont typeface="Rajdhani"/>
              <a:buChar char="●"/>
            </a:pPr>
            <a:r>
              <a:rPr b="1" lang="en" sz="2200">
                <a:solidFill>
                  <a:srgbClr val="DD3333"/>
                </a:solidFill>
                <a:latin typeface="Rajdhani"/>
                <a:ea typeface="Rajdhani"/>
                <a:cs typeface="Rajdhani"/>
                <a:sym typeface="Rajdhani"/>
              </a:rPr>
              <a:t>EC El-Gamal</a:t>
            </a:r>
            <a:endParaRPr b="1" sz="2200">
              <a:solidFill>
                <a:srgbClr val="DD3333"/>
              </a:solidFill>
              <a:latin typeface="Rajdhani"/>
              <a:ea typeface="Rajdhani"/>
              <a:cs typeface="Rajdhani"/>
              <a:sym typeface="Rajdhani"/>
            </a:endParaRPr>
          </a:p>
          <a:p>
            <a:pPr indent="-368300" lvl="0" marL="457200" rtl="0" algn="l">
              <a:spcBef>
                <a:spcPts val="0"/>
              </a:spcBef>
              <a:spcAft>
                <a:spcPts val="0"/>
              </a:spcAft>
              <a:buClr>
                <a:srgbClr val="FFFFFF"/>
              </a:buClr>
              <a:buSzPts val="2200"/>
              <a:buFont typeface="Rajdhani"/>
              <a:buChar char="●"/>
            </a:pPr>
            <a:r>
              <a:rPr b="1" lang="en" sz="2200">
                <a:solidFill>
                  <a:schemeClr val="dk2"/>
                </a:solidFill>
                <a:latin typeface="Rajdhani"/>
                <a:ea typeface="Rajdhani"/>
                <a:cs typeface="Rajdhani"/>
                <a:sym typeface="Rajdhani"/>
              </a:rPr>
              <a:t>Schnorr signature</a:t>
            </a:r>
            <a:endParaRPr b="1" sz="2200">
              <a:solidFill>
                <a:schemeClr val="dk2"/>
              </a:solidFill>
              <a:latin typeface="Rajdhani"/>
              <a:ea typeface="Rajdhani"/>
              <a:cs typeface="Rajdhani"/>
              <a:sym typeface="Rajdhani"/>
            </a:endParaRPr>
          </a:p>
          <a:p>
            <a:pPr indent="0" lvl="0" marL="0" rtl="0" algn="l">
              <a:spcBef>
                <a:spcPts val="0"/>
              </a:spcBef>
              <a:spcAft>
                <a:spcPts val="0"/>
              </a:spcAft>
              <a:buNone/>
            </a:pPr>
            <a:r>
              <a:t/>
            </a:r>
            <a:endParaRPr sz="2200">
              <a:solidFill>
                <a:srgbClr val="FF0000"/>
              </a:solidFill>
              <a:latin typeface="Rajdhani"/>
              <a:ea typeface="Rajdhani"/>
              <a:cs typeface="Rajdhani"/>
              <a:sym typeface="Rajdhani"/>
            </a:endParaRPr>
          </a:p>
          <a:p>
            <a:pPr indent="0" lvl="0" marL="0" rtl="0" algn="l">
              <a:spcBef>
                <a:spcPts val="0"/>
              </a:spcBef>
              <a:spcAft>
                <a:spcPts val="0"/>
              </a:spcAft>
              <a:buNone/>
            </a:pPr>
            <a:r>
              <a:t/>
            </a:r>
            <a:endParaRPr sz="2200">
              <a:solidFill>
                <a:srgbClr val="FF0000"/>
              </a:solidFill>
              <a:latin typeface="Rajdhani"/>
              <a:ea typeface="Rajdhani"/>
              <a:cs typeface="Rajdhani"/>
              <a:sym typeface="Rajdhani"/>
            </a:endParaRPr>
          </a:p>
          <a:p>
            <a:pPr indent="0" lvl="0" marL="0" rtl="1" algn="r">
              <a:spcBef>
                <a:spcPts val="0"/>
              </a:spcBef>
              <a:spcAft>
                <a:spcPts val="1600"/>
              </a:spcAft>
              <a:buNone/>
            </a:pPr>
            <a:r>
              <a:t/>
            </a:r>
            <a:endParaRPr/>
          </a:p>
        </p:txBody>
      </p:sp>
      <p:sp>
        <p:nvSpPr>
          <p:cNvPr id="108" name="Google Shape;108;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3300">
                <a:solidFill>
                  <a:srgbClr val="FFFF00"/>
                </a:solidFill>
                <a:latin typeface="Arial"/>
                <a:ea typeface="Arial"/>
                <a:cs typeface="Arial"/>
                <a:sym typeface="Arial"/>
              </a:rPr>
              <a:t>Background</a:t>
            </a:r>
            <a:endParaRPr b="0" sz="3300">
              <a:solidFill>
                <a:srgbClr val="FFFF00"/>
              </a:solidFill>
              <a:latin typeface="Arial"/>
              <a:ea typeface="Arial"/>
              <a:cs typeface="Arial"/>
              <a:sym typeface="Arial"/>
            </a:endParaRPr>
          </a:p>
        </p:txBody>
      </p:sp>
      <p:sp>
        <p:nvSpPr>
          <p:cNvPr id="109" name="Google Shape;109;p23"/>
          <p:cNvSpPr/>
          <p:nvPr/>
        </p:nvSpPr>
        <p:spPr>
          <a:xfrm>
            <a:off x="7434136" y="1152464"/>
            <a:ext cx="1470192" cy="2931647"/>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10" name="Google Shape;110;p23"/>
          <p:cNvPicPr preferRelativeResize="0"/>
          <p:nvPr/>
        </p:nvPicPr>
        <p:blipFill rotWithShape="1">
          <a:blip r:embed="rId3">
            <a:alphaModFix/>
          </a:blip>
          <a:srcRect b="0" l="34294" r="34294" t="0"/>
          <a:stretch/>
        </p:blipFill>
        <p:spPr>
          <a:xfrm>
            <a:off x="7479849" y="1388859"/>
            <a:ext cx="1373098" cy="2458877"/>
          </a:xfrm>
          <a:prstGeom prst="rect">
            <a:avLst/>
          </a:prstGeom>
          <a:noFill/>
          <a:ln>
            <a:noFill/>
          </a:ln>
        </p:spPr>
      </p:pic>
      <p:cxnSp>
        <p:nvCxnSpPr>
          <p:cNvPr id="111" name="Google Shape;111;p23"/>
          <p:cNvCxnSpPr/>
          <p:nvPr/>
        </p:nvCxnSpPr>
        <p:spPr>
          <a:xfrm>
            <a:off x="7044575" y="1894350"/>
            <a:ext cx="0" cy="13548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idx="1" type="body"/>
          </p:nvPr>
        </p:nvSpPr>
        <p:spPr>
          <a:xfrm flipH="1" rot="2700133">
            <a:off x="-1391383" y="-325756"/>
            <a:ext cx="5486371" cy="5486371"/>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0" name="Google Shape;300;p41"/>
          <p:cNvSpPr txBox="1"/>
          <p:nvPr>
            <p:ph type="title"/>
          </p:nvPr>
        </p:nvSpPr>
        <p:spPr>
          <a:xfrm>
            <a:off x="-536250" y="1606500"/>
            <a:ext cx="5767200" cy="19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00"/>
                </a:solidFill>
                <a:latin typeface="Arial"/>
                <a:ea typeface="Arial"/>
                <a:cs typeface="Arial"/>
                <a:sym typeface="Arial"/>
              </a:rPr>
              <a:t>Schnorr Digital Signature</a:t>
            </a:r>
            <a:endParaRPr sz="800">
              <a:solidFill>
                <a:srgbClr val="FFFF00"/>
              </a:solidFill>
            </a:endParaRPr>
          </a:p>
        </p:txBody>
      </p:sp>
      <p:pic>
        <p:nvPicPr>
          <p:cNvPr id="301" name="Google Shape;301;p41"/>
          <p:cNvPicPr preferRelativeResize="0"/>
          <p:nvPr/>
        </p:nvPicPr>
        <p:blipFill>
          <a:blip r:embed="rId3">
            <a:alphaModFix/>
          </a:blip>
          <a:stretch>
            <a:fillRect/>
          </a:stretch>
        </p:blipFill>
        <p:spPr>
          <a:xfrm>
            <a:off x="5800350" y="2046275"/>
            <a:ext cx="3232200" cy="3021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idx="6" type="title"/>
          </p:nvPr>
        </p:nvSpPr>
        <p:spPr>
          <a:xfrm>
            <a:off x="720000" y="1149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rPr>
              <a:t>Why using digital signatures?</a:t>
            </a:r>
            <a:endParaRPr>
              <a:solidFill>
                <a:srgbClr val="FFFF00"/>
              </a:solidFill>
            </a:endParaRPr>
          </a:p>
        </p:txBody>
      </p:sp>
      <p:sp>
        <p:nvSpPr>
          <p:cNvPr id="307" name="Google Shape;307;p42"/>
          <p:cNvSpPr txBox="1"/>
          <p:nvPr/>
        </p:nvSpPr>
        <p:spPr>
          <a:xfrm>
            <a:off x="759375" y="789750"/>
            <a:ext cx="7704000" cy="2673900"/>
          </a:xfrm>
          <a:prstGeom prst="rect">
            <a:avLst/>
          </a:prstGeom>
          <a:noFill/>
          <a:ln>
            <a:noFill/>
          </a:ln>
        </p:spPr>
        <p:txBody>
          <a:bodyPr anchorCtr="0" anchor="t" bIns="91425" lIns="91425" spcFirstLastPara="1" rIns="91425" wrap="square" tIns="91425">
            <a:spAutoFit/>
          </a:bodyPr>
          <a:lstStyle/>
          <a:p>
            <a:pPr indent="0" lvl="0" marL="38100" rtl="0" algn="l">
              <a:lnSpc>
                <a:spcPct val="128571"/>
              </a:lnSpc>
              <a:spcBef>
                <a:spcPts val="0"/>
              </a:spcBef>
              <a:spcAft>
                <a:spcPts val="0"/>
              </a:spcAft>
              <a:buNone/>
            </a:pPr>
            <a:r>
              <a:rPr lang="en" sz="1300">
                <a:solidFill>
                  <a:srgbClr val="F2F2F2"/>
                </a:solidFill>
              </a:rPr>
              <a:t>Before the invention of the digital signature it was not really possible to verify and </a:t>
            </a:r>
            <a:r>
              <a:rPr lang="en" sz="1300">
                <a:solidFill>
                  <a:srgbClr val="F2F2F2"/>
                </a:solidFill>
                <a:latin typeface="Fira Sans Condensed Light"/>
                <a:ea typeface="Fira Sans Condensed Light"/>
                <a:cs typeface="Fira Sans Condensed Light"/>
                <a:sym typeface="Fira Sans Condensed Light"/>
              </a:rPr>
              <a:t>Authentication</a:t>
            </a:r>
            <a:r>
              <a:rPr lang="en" sz="1300">
                <a:solidFill>
                  <a:srgbClr val="F2F2F2"/>
                </a:solidFill>
              </a:rPr>
              <a:t> the credibility of the message I received.</a:t>
            </a:r>
            <a:endParaRPr sz="1300">
              <a:solidFill>
                <a:srgbClr val="F2F2F2"/>
              </a:solidFill>
            </a:endParaRPr>
          </a:p>
          <a:p>
            <a:pPr indent="0" lvl="0" marL="38100" rtl="0" algn="l">
              <a:lnSpc>
                <a:spcPct val="128571"/>
              </a:lnSpc>
              <a:spcBef>
                <a:spcPts val="0"/>
              </a:spcBef>
              <a:spcAft>
                <a:spcPts val="0"/>
              </a:spcAft>
              <a:buNone/>
            </a:pPr>
            <a:r>
              <a:rPr lang="en" sz="1300">
                <a:solidFill>
                  <a:srgbClr val="F2F2F2"/>
                </a:solidFill>
              </a:rPr>
              <a:t>Attacks such as “ man in the middle” which there is another guy in the middle between the sender and the </a:t>
            </a:r>
            <a:r>
              <a:rPr lang="en" sz="1300">
                <a:solidFill>
                  <a:srgbClr val="F2F2F2"/>
                </a:solidFill>
              </a:rPr>
              <a:t>receiver </a:t>
            </a:r>
            <a:r>
              <a:rPr lang="en" sz="1300">
                <a:solidFill>
                  <a:srgbClr val="F2F2F2"/>
                </a:solidFill>
              </a:rPr>
              <a:t>could get the encrypted message and change it, then transfer it to the original receiver.</a:t>
            </a:r>
            <a:endParaRPr sz="1300">
              <a:solidFill>
                <a:srgbClr val="F2F2F2"/>
              </a:solidFill>
            </a:endParaRPr>
          </a:p>
          <a:p>
            <a:pPr indent="0" lvl="0" marL="38100" rtl="0" algn="l">
              <a:lnSpc>
                <a:spcPct val="128571"/>
              </a:lnSpc>
              <a:spcBef>
                <a:spcPts val="0"/>
              </a:spcBef>
              <a:spcAft>
                <a:spcPts val="0"/>
              </a:spcAft>
              <a:buNone/>
            </a:pPr>
            <a:r>
              <a:rPr lang="en" sz="1300">
                <a:solidFill>
                  <a:srgbClr val="F2F2F2"/>
                </a:solidFill>
              </a:rPr>
              <a:t>Without the digital signature the original </a:t>
            </a:r>
            <a:r>
              <a:rPr lang="en" sz="1300">
                <a:solidFill>
                  <a:srgbClr val="F2F2F2"/>
                </a:solidFill>
              </a:rPr>
              <a:t>receiver </a:t>
            </a:r>
            <a:r>
              <a:rPr lang="en" sz="1300">
                <a:solidFill>
                  <a:srgbClr val="F2F2F2"/>
                </a:solidFill>
              </a:rPr>
              <a:t>does not know that there was any change in the message he was supposed to receive</a:t>
            </a:r>
            <a:endParaRPr sz="1300">
              <a:solidFill>
                <a:srgbClr val="F2F2F2"/>
              </a:solidFill>
            </a:endParaRPr>
          </a:p>
          <a:p>
            <a:pPr indent="0" lvl="0" marL="38100" rtl="0" algn="l">
              <a:lnSpc>
                <a:spcPct val="128571"/>
              </a:lnSpc>
              <a:spcBef>
                <a:spcPts val="0"/>
              </a:spcBef>
              <a:spcAft>
                <a:spcPts val="0"/>
              </a:spcAft>
              <a:buNone/>
            </a:pPr>
            <a:r>
              <a:t/>
            </a:r>
            <a:endParaRPr sz="1300">
              <a:solidFill>
                <a:srgbClr val="F2F2F2"/>
              </a:solidFill>
            </a:endParaRPr>
          </a:p>
          <a:p>
            <a:pPr indent="0" lvl="0" marL="38100" rtl="0" algn="l">
              <a:lnSpc>
                <a:spcPct val="128571"/>
              </a:lnSpc>
              <a:spcBef>
                <a:spcPts val="0"/>
              </a:spcBef>
              <a:spcAft>
                <a:spcPts val="0"/>
              </a:spcAft>
              <a:buNone/>
            </a:pPr>
            <a:r>
              <a:t/>
            </a:r>
            <a:endParaRPr sz="1300">
              <a:solidFill>
                <a:srgbClr val="F2F2F2"/>
              </a:solidFill>
            </a:endParaRPr>
          </a:p>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308" name="Google Shape;308;p42"/>
          <p:cNvPicPr preferRelativeResize="0"/>
          <p:nvPr/>
        </p:nvPicPr>
        <p:blipFill>
          <a:blip r:embed="rId3">
            <a:alphaModFix/>
          </a:blip>
          <a:stretch>
            <a:fillRect/>
          </a:stretch>
        </p:blipFill>
        <p:spPr>
          <a:xfrm>
            <a:off x="6809200" y="2789025"/>
            <a:ext cx="515575" cy="515575"/>
          </a:xfrm>
          <a:prstGeom prst="rect">
            <a:avLst/>
          </a:prstGeom>
          <a:noFill/>
          <a:ln>
            <a:noFill/>
          </a:ln>
        </p:spPr>
      </p:pic>
      <p:pic>
        <p:nvPicPr>
          <p:cNvPr id="309" name="Google Shape;309;p42"/>
          <p:cNvPicPr preferRelativeResize="0"/>
          <p:nvPr/>
        </p:nvPicPr>
        <p:blipFill>
          <a:blip r:embed="rId4">
            <a:alphaModFix/>
          </a:blip>
          <a:stretch>
            <a:fillRect/>
          </a:stretch>
        </p:blipFill>
        <p:spPr>
          <a:xfrm>
            <a:off x="1009650" y="2789025"/>
            <a:ext cx="572700" cy="572700"/>
          </a:xfrm>
          <a:prstGeom prst="rect">
            <a:avLst/>
          </a:prstGeom>
          <a:noFill/>
          <a:ln>
            <a:noFill/>
          </a:ln>
        </p:spPr>
      </p:pic>
      <p:pic>
        <p:nvPicPr>
          <p:cNvPr id="310" name="Google Shape;310;p42"/>
          <p:cNvPicPr preferRelativeResize="0"/>
          <p:nvPr/>
        </p:nvPicPr>
        <p:blipFill>
          <a:blip r:embed="rId5">
            <a:alphaModFix/>
          </a:blip>
          <a:stretch>
            <a:fillRect/>
          </a:stretch>
        </p:blipFill>
        <p:spPr>
          <a:xfrm>
            <a:off x="3865338" y="3818675"/>
            <a:ext cx="660325" cy="660325"/>
          </a:xfrm>
          <a:prstGeom prst="rect">
            <a:avLst/>
          </a:prstGeom>
          <a:noFill/>
          <a:ln>
            <a:noFill/>
          </a:ln>
        </p:spPr>
      </p:pic>
      <p:sp>
        <p:nvSpPr>
          <p:cNvPr id="311" name="Google Shape;311;p42"/>
          <p:cNvSpPr txBox="1"/>
          <p:nvPr/>
        </p:nvSpPr>
        <p:spPr>
          <a:xfrm>
            <a:off x="6809200" y="3304600"/>
            <a:ext cx="6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Bob</a:t>
            </a:r>
            <a:endParaRPr>
              <a:solidFill>
                <a:srgbClr val="F2F2F2"/>
              </a:solidFill>
              <a:latin typeface="Fira Sans Condensed Light"/>
              <a:ea typeface="Fira Sans Condensed Light"/>
              <a:cs typeface="Fira Sans Condensed Light"/>
              <a:sym typeface="Fira Sans Condensed Light"/>
            </a:endParaRPr>
          </a:p>
        </p:txBody>
      </p:sp>
      <p:sp>
        <p:nvSpPr>
          <p:cNvPr id="312" name="Google Shape;312;p42"/>
          <p:cNvSpPr txBox="1"/>
          <p:nvPr/>
        </p:nvSpPr>
        <p:spPr>
          <a:xfrm>
            <a:off x="1009650" y="3361725"/>
            <a:ext cx="6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Alice</a:t>
            </a:r>
            <a:endParaRPr>
              <a:solidFill>
                <a:srgbClr val="F2F2F2"/>
              </a:solidFill>
              <a:latin typeface="Fira Sans Condensed Light"/>
              <a:ea typeface="Fira Sans Condensed Light"/>
              <a:cs typeface="Fira Sans Condensed Light"/>
              <a:sym typeface="Fira Sans Condensed Light"/>
            </a:endParaRPr>
          </a:p>
        </p:txBody>
      </p:sp>
      <p:sp>
        <p:nvSpPr>
          <p:cNvPr id="313" name="Google Shape;313;p42"/>
          <p:cNvSpPr txBox="1"/>
          <p:nvPr/>
        </p:nvSpPr>
        <p:spPr>
          <a:xfrm>
            <a:off x="3144452" y="4345425"/>
            <a:ext cx="21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Eve(</a:t>
            </a:r>
            <a:r>
              <a:rPr lang="en">
                <a:solidFill>
                  <a:srgbClr val="DD3333"/>
                </a:solidFill>
                <a:latin typeface="Fira Sans Condensed Light"/>
                <a:ea typeface="Fira Sans Condensed Light"/>
                <a:cs typeface="Fira Sans Condensed Light"/>
                <a:sym typeface="Fira Sans Condensed Light"/>
              </a:rPr>
              <a:t>Man in the middle</a:t>
            </a:r>
            <a:r>
              <a:rPr lang="en">
                <a:solidFill>
                  <a:srgbClr val="F2F2F2"/>
                </a:solidFill>
                <a:latin typeface="Fira Sans Condensed Light"/>
                <a:ea typeface="Fira Sans Condensed Light"/>
                <a:cs typeface="Fira Sans Condensed Light"/>
                <a:sym typeface="Fira Sans Condensed Light"/>
              </a:rPr>
              <a:t>)</a:t>
            </a:r>
            <a:endParaRPr>
              <a:solidFill>
                <a:srgbClr val="F2F2F2"/>
              </a:solidFill>
              <a:latin typeface="Fira Sans Condensed Light"/>
              <a:ea typeface="Fira Sans Condensed Light"/>
              <a:cs typeface="Fira Sans Condensed Light"/>
              <a:sym typeface="Fira Sans Condensed Light"/>
            </a:endParaRPr>
          </a:p>
        </p:txBody>
      </p:sp>
      <p:cxnSp>
        <p:nvCxnSpPr>
          <p:cNvPr id="314" name="Google Shape;314;p42"/>
          <p:cNvCxnSpPr/>
          <p:nvPr/>
        </p:nvCxnSpPr>
        <p:spPr>
          <a:xfrm>
            <a:off x="1669950" y="3102875"/>
            <a:ext cx="1758900" cy="2100"/>
          </a:xfrm>
          <a:prstGeom prst="straightConnector1">
            <a:avLst/>
          </a:prstGeom>
          <a:noFill/>
          <a:ln cap="flat" cmpd="sng" w="9525">
            <a:solidFill>
              <a:srgbClr val="F2F2F2"/>
            </a:solidFill>
            <a:prstDash val="solid"/>
            <a:round/>
            <a:headEnd len="med" w="med" type="none"/>
            <a:tailEnd len="med" w="med" type="stealth"/>
          </a:ln>
        </p:spPr>
      </p:cxnSp>
      <p:sp>
        <p:nvSpPr>
          <p:cNvPr id="315" name="Google Shape;315;p42"/>
          <p:cNvSpPr txBox="1"/>
          <p:nvPr/>
        </p:nvSpPr>
        <p:spPr>
          <a:xfrm>
            <a:off x="3589075" y="2703750"/>
            <a:ext cx="18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Original message</a:t>
            </a:r>
            <a:endParaRPr>
              <a:solidFill>
                <a:srgbClr val="F2F2F2"/>
              </a:solidFill>
              <a:latin typeface="Fira Sans Condensed Light"/>
              <a:ea typeface="Fira Sans Condensed Light"/>
              <a:cs typeface="Fira Sans Condensed Light"/>
              <a:sym typeface="Fira Sans Condensed Light"/>
            </a:endParaRPr>
          </a:p>
        </p:txBody>
      </p:sp>
      <p:cxnSp>
        <p:nvCxnSpPr>
          <p:cNvPr id="316" name="Google Shape;316;p42"/>
          <p:cNvCxnSpPr>
            <a:endCxn id="310" idx="1"/>
          </p:cNvCxnSpPr>
          <p:nvPr/>
        </p:nvCxnSpPr>
        <p:spPr>
          <a:xfrm>
            <a:off x="3428838" y="3128238"/>
            <a:ext cx="436500" cy="1020600"/>
          </a:xfrm>
          <a:prstGeom prst="straightConnector1">
            <a:avLst/>
          </a:prstGeom>
          <a:noFill/>
          <a:ln cap="flat" cmpd="sng" w="9525">
            <a:solidFill>
              <a:srgbClr val="F2F2F2"/>
            </a:solidFill>
            <a:prstDash val="solid"/>
            <a:round/>
            <a:headEnd len="med" w="med" type="none"/>
            <a:tailEnd len="med" w="med" type="stealth"/>
          </a:ln>
        </p:spPr>
      </p:cxnSp>
      <p:cxnSp>
        <p:nvCxnSpPr>
          <p:cNvPr id="317" name="Google Shape;317;p42"/>
          <p:cNvCxnSpPr>
            <a:stCxn id="310" idx="3"/>
          </p:cNvCxnSpPr>
          <p:nvPr/>
        </p:nvCxnSpPr>
        <p:spPr>
          <a:xfrm flipH="1" rot="10800000">
            <a:off x="4525663" y="3128538"/>
            <a:ext cx="562200" cy="1020300"/>
          </a:xfrm>
          <a:prstGeom prst="straightConnector1">
            <a:avLst/>
          </a:prstGeom>
          <a:noFill/>
          <a:ln cap="flat" cmpd="sng" w="9525">
            <a:solidFill>
              <a:srgbClr val="F2F2F2"/>
            </a:solidFill>
            <a:prstDash val="solid"/>
            <a:round/>
            <a:headEnd len="med" w="med" type="none"/>
            <a:tailEnd len="med" w="med" type="stealth"/>
          </a:ln>
        </p:spPr>
      </p:cxnSp>
      <p:pic>
        <p:nvPicPr>
          <p:cNvPr id="318" name="Google Shape;318;p42"/>
          <p:cNvPicPr preferRelativeResize="0"/>
          <p:nvPr/>
        </p:nvPicPr>
        <p:blipFill>
          <a:blip r:embed="rId6">
            <a:alphaModFix/>
          </a:blip>
          <a:stretch>
            <a:fillRect/>
          </a:stretch>
        </p:blipFill>
        <p:spPr>
          <a:xfrm>
            <a:off x="4125500" y="2445955"/>
            <a:ext cx="400164" cy="400200"/>
          </a:xfrm>
          <a:prstGeom prst="rect">
            <a:avLst/>
          </a:prstGeom>
          <a:noFill/>
          <a:ln>
            <a:noFill/>
          </a:ln>
        </p:spPr>
      </p:pic>
      <p:cxnSp>
        <p:nvCxnSpPr>
          <p:cNvPr id="319" name="Google Shape;319;p42"/>
          <p:cNvCxnSpPr/>
          <p:nvPr/>
        </p:nvCxnSpPr>
        <p:spPr>
          <a:xfrm>
            <a:off x="3446138" y="3103938"/>
            <a:ext cx="1758900" cy="2100"/>
          </a:xfrm>
          <a:prstGeom prst="straightConnector1">
            <a:avLst/>
          </a:prstGeom>
          <a:noFill/>
          <a:ln cap="flat" cmpd="sng" w="9525">
            <a:solidFill>
              <a:srgbClr val="FF0000"/>
            </a:solidFill>
            <a:prstDash val="solid"/>
            <a:round/>
            <a:headEnd len="med" w="med" type="none"/>
            <a:tailEnd len="med" w="med" type="none"/>
          </a:ln>
        </p:spPr>
      </p:cxnSp>
      <p:cxnSp>
        <p:nvCxnSpPr>
          <p:cNvPr id="320" name="Google Shape;320;p42"/>
          <p:cNvCxnSpPr/>
          <p:nvPr/>
        </p:nvCxnSpPr>
        <p:spPr>
          <a:xfrm flipH="1" rot="10800000">
            <a:off x="5205050" y="3089688"/>
            <a:ext cx="1560300" cy="28500"/>
          </a:xfrm>
          <a:prstGeom prst="straightConnector1">
            <a:avLst/>
          </a:prstGeom>
          <a:noFill/>
          <a:ln cap="flat" cmpd="sng" w="9525">
            <a:solidFill>
              <a:srgbClr val="F2F2F2"/>
            </a:solidFill>
            <a:prstDash val="solid"/>
            <a:round/>
            <a:headEnd len="med" w="med" type="none"/>
            <a:tailEnd len="med" w="med" type="stealth"/>
          </a:ln>
        </p:spPr>
      </p:cxnSp>
      <p:pic>
        <p:nvPicPr>
          <p:cNvPr id="321" name="Google Shape;321;p42"/>
          <p:cNvPicPr preferRelativeResize="0"/>
          <p:nvPr/>
        </p:nvPicPr>
        <p:blipFill>
          <a:blip r:embed="rId7">
            <a:alphaModFix/>
          </a:blip>
          <a:stretch>
            <a:fillRect/>
          </a:stretch>
        </p:blipFill>
        <p:spPr>
          <a:xfrm>
            <a:off x="3977250" y="4604450"/>
            <a:ext cx="436500" cy="43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nvSpPr>
        <p:spPr>
          <a:xfrm>
            <a:off x="720100" y="1245775"/>
            <a:ext cx="77040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D</a:t>
            </a:r>
            <a:r>
              <a:rPr lang="en" sz="1700">
                <a:solidFill>
                  <a:srgbClr val="F2F2F2"/>
                </a:solidFill>
                <a:latin typeface="Fira Sans Condensed Light"/>
                <a:ea typeface="Fira Sans Condensed Light"/>
                <a:cs typeface="Fira Sans Condensed Light"/>
                <a:sym typeface="Fira Sans Condensed Light"/>
              </a:rPr>
              <a:t>igital Signature This is a tool that simulates confirmation of a particular action.</a:t>
            </a:r>
            <a:endParaRPr sz="1700">
              <a:solidFill>
                <a:srgbClr val="F2F2F2"/>
              </a:solidFill>
              <a:latin typeface="Fira Sans Condensed Light"/>
              <a:ea typeface="Fira Sans Condensed Light"/>
              <a:cs typeface="Fira Sans Condensed Light"/>
              <a:sym typeface="Fira Sans Condensed Light"/>
            </a:endParaRPr>
          </a:p>
          <a:p>
            <a:pPr indent="0" lvl="0" marL="0" marR="0" rtl="0" algn="l">
              <a:lnSpc>
                <a:spcPct val="100000"/>
              </a:lnSpc>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a:p>
            <a:pPr indent="0" lvl="0" marL="0" marR="0" rtl="0" algn="l">
              <a:lnSpc>
                <a:spcPct val="100000"/>
              </a:lnSpc>
              <a:spcBef>
                <a:spcPts val="0"/>
              </a:spcBef>
              <a:spcAft>
                <a:spcPts val="0"/>
              </a:spcAft>
              <a:buNone/>
            </a:pPr>
            <a:r>
              <a:rPr lang="en" sz="1700" u="sng">
                <a:solidFill>
                  <a:srgbClr val="DD3333"/>
                </a:solidFill>
                <a:latin typeface="Fira Sans Condensed Light"/>
                <a:ea typeface="Fira Sans Condensed Light"/>
                <a:cs typeface="Fira Sans Condensed Light"/>
                <a:sym typeface="Fira Sans Condensed Light"/>
              </a:rPr>
              <a:t>A digital signature provides:</a:t>
            </a:r>
            <a:endParaRPr sz="1700" u="sng">
              <a:solidFill>
                <a:srgbClr val="DD3333"/>
              </a:solidFill>
              <a:latin typeface="Fira Sans Condensed Light"/>
              <a:ea typeface="Fira Sans Condensed Light"/>
              <a:cs typeface="Fira Sans Condensed Light"/>
              <a:sym typeface="Fira Sans Condensed Light"/>
            </a:endParaRPr>
          </a:p>
          <a:p>
            <a:pPr indent="0" lvl="0" marL="0" marR="0" rtl="0" algn="l">
              <a:lnSpc>
                <a:spcPct val="100000"/>
              </a:lnSpc>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1. Authentication - You can know who wrote the message.</a:t>
            </a:r>
            <a:endParaRPr sz="1700">
              <a:solidFill>
                <a:srgbClr val="F2F2F2"/>
              </a:solidFill>
              <a:latin typeface="Fira Sans Condensed Light"/>
              <a:ea typeface="Fira Sans Condensed Light"/>
              <a:cs typeface="Fira Sans Condensed Light"/>
              <a:sym typeface="Fira Sans Condensed Light"/>
            </a:endParaRPr>
          </a:p>
          <a:p>
            <a:pPr indent="0" lvl="0" marL="0" marR="0" rtl="0" algn="l">
              <a:lnSpc>
                <a:spcPct val="100000"/>
              </a:lnSpc>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2. Integrity Data - the message has not been altered during transmission.</a:t>
            </a:r>
            <a:endParaRPr sz="1700">
              <a:solidFill>
                <a:srgbClr val="F2F2F2"/>
              </a:solidFill>
              <a:latin typeface="Fira Sans Condensed Light"/>
              <a:ea typeface="Fira Sans Condensed Light"/>
              <a:cs typeface="Fira Sans Condensed Light"/>
              <a:sym typeface="Fira Sans Condensed Light"/>
            </a:endParaRPr>
          </a:p>
          <a:p>
            <a:pPr indent="0" lvl="0" marL="0" marR="0" rtl="0" algn="l">
              <a:lnSpc>
                <a:spcPct val="100000"/>
              </a:lnSpc>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3. Non-repudiation- an entity that has signed some information cannot later deny having signed it.</a:t>
            </a:r>
            <a:endParaRPr sz="2400">
              <a:latin typeface="Calibri"/>
              <a:ea typeface="Calibri"/>
              <a:cs typeface="Calibri"/>
              <a:sym typeface="Calibri"/>
            </a:endParaRPr>
          </a:p>
          <a:p>
            <a:pPr indent="0" lvl="0" marL="0" rtl="0" algn="l">
              <a:spcBef>
                <a:spcPts val="0"/>
              </a:spcBef>
              <a:spcAft>
                <a:spcPts val="0"/>
              </a:spcAft>
              <a:buNone/>
            </a:pPr>
            <a:r>
              <a:t/>
            </a:r>
            <a:endParaRPr sz="1700">
              <a:solidFill>
                <a:srgbClr val="F2F2F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700">
                <a:solidFill>
                  <a:srgbClr val="F2F2F2"/>
                </a:solidFill>
                <a:latin typeface="Fira Sans Condensed Light"/>
                <a:ea typeface="Fira Sans Condensed Light"/>
                <a:cs typeface="Fira Sans Condensed Light"/>
                <a:sym typeface="Fira Sans Condensed Light"/>
              </a:rPr>
              <a:t>Digital Signature consists of 3 algorithms:</a:t>
            </a:r>
            <a:endParaRPr sz="1700">
              <a:solidFill>
                <a:srgbClr val="F2F2F2"/>
              </a:solidFill>
              <a:latin typeface="Fira Sans Condensed Light"/>
              <a:ea typeface="Fira Sans Condensed Light"/>
              <a:cs typeface="Fira Sans Condensed Light"/>
              <a:sym typeface="Fira Sans Condensed Light"/>
            </a:endParaRPr>
          </a:p>
        </p:txBody>
      </p:sp>
      <p:sp>
        <p:nvSpPr>
          <p:cNvPr id="327" name="Google Shape;327;p43"/>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Digital Signature</a:t>
            </a:r>
            <a:endParaRPr b="0" sz="3300">
              <a:solidFill>
                <a:srgbClr val="FFFF00"/>
              </a:solidFill>
              <a:latin typeface="Arial"/>
              <a:ea typeface="Arial"/>
              <a:cs typeface="Arial"/>
              <a:sym typeface="Arial"/>
            </a:endParaRPr>
          </a:p>
        </p:txBody>
      </p:sp>
      <p:sp>
        <p:nvSpPr>
          <p:cNvPr id="328" name="Google Shape;328;p43"/>
          <p:cNvSpPr txBox="1"/>
          <p:nvPr/>
        </p:nvSpPr>
        <p:spPr>
          <a:xfrm>
            <a:off x="1433200" y="3766225"/>
            <a:ext cx="1639800" cy="1246800"/>
          </a:xfrm>
          <a:prstGeom prst="rect">
            <a:avLst/>
          </a:prstGeom>
          <a:solidFill>
            <a:srgbClr val="B4A7D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Fira Sans Condensed"/>
                <a:ea typeface="Fira Sans Condensed"/>
                <a:cs typeface="Fira Sans Condensed"/>
                <a:sym typeface="Fira Sans Condensed"/>
              </a:rPr>
              <a:t>Hashing Algorithm</a:t>
            </a:r>
            <a:endParaRPr b="1" sz="2300">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2300">
              <a:latin typeface="Fira Sans Condensed"/>
              <a:ea typeface="Fira Sans Condensed"/>
              <a:cs typeface="Fira Sans Condensed"/>
              <a:sym typeface="Fira Sans Condensed"/>
            </a:endParaRPr>
          </a:p>
        </p:txBody>
      </p:sp>
      <p:sp>
        <p:nvSpPr>
          <p:cNvPr id="329" name="Google Shape;329;p43"/>
          <p:cNvSpPr txBox="1"/>
          <p:nvPr/>
        </p:nvSpPr>
        <p:spPr>
          <a:xfrm>
            <a:off x="3634975" y="3785575"/>
            <a:ext cx="1639800" cy="1246800"/>
          </a:xfrm>
          <a:prstGeom prst="rect">
            <a:avLst/>
          </a:prstGeom>
          <a:solidFill>
            <a:srgbClr val="B4A7D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Fira Sans Condensed"/>
                <a:ea typeface="Fira Sans Condensed"/>
                <a:cs typeface="Fira Sans Condensed"/>
                <a:sym typeface="Fira Sans Condensed"/>
              </a:rPr>
              <a:t>Signature Generation Algorithm</a:t>
            </a:r>
            <a:endParaRPr b="1" sz="2300">
              <a:latin typeface="Fira Sans Condensed"/>
              <a:ea typeface="Fira Sans Condensed"/>
              <a:cs typeface="Fira Sans Condensed"/>
              <a:sym typeface="Fira Sans Condensed"/>
            </a:endParaRPr>
          </a:p>
        </p:txBody>
      </p:sp>
      <p:sp>
        <p:nvSpPr>
          <p:cNvPr id="330" name="Google Shape;330;p43"/>
          <p:cNvSpPr txBox="1"/>
          <p:nvPr/>
        </p:nvSpPr>
        <p:spPr>
          <a:xfrm>
            <a:off x="5984075" y="3766225"/>
            <a:ext cx="1639800" cy="1246800"/>
          </a:xfrm>
          <a:prstGeom prst="rect">
            <a:avLst/>
          </a:prstGeom>
          <a:solidFill>
            <a:srgbClr val="B4A7D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Fira Sans Condensed"/>
                <a:ea typeface="Fira Sans Condensed"/>
                <a:cs typeface="Fira Sans Condensed"/>
                <a:sym typeface="Fira Sans Condensed"/>
              </a:rPr>
              <a:t>Signature Verifying Algorithm</a:t>
            </a:r>
            <a:endParaRPr b="1" sz="2300">
              <a:latin typeface="Fira Sans Condensed"/>
              <a:ea typeface="Fira Sans Condensed"/>
              <a:cs typeface="Fira Sans Condensed"/>
              <a:sym typeface="Fira Sans Condensed"/>
            </a:endParaRPr>
          </a:p>
        </p:txBody>
      </p:sp>
      <p:pic>
        <p:nvPicPr>
          <p:cNvPr id="331" name="Google Shape;331;p43"/>
          <p:cNvPicPr preferRelativeResize="0"/>
          <p:nvPr/>
        </p:nvPicPr>
        <p:blipFill>
          <a:blip r:embed="rId3">
            <a:alphaModFix/>
          </a:blip>
          <a:stretch>
            <a:fillRect/>
          </a:stretch>
        </p:blipFill>
        <p:spPr>
          <a:xfrm>
            <a:off x="6719125" y="0"/>
            <a:ext cx="2424874" cy="136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idx="4294967295" type="body"/>
          </p:nvPr>
        </p:nvSpPr>
        <p:spPr>
          <a:xfrm>
            <a:off x="167100" y="2282550"/>
            <a:ext cx="3285900" cy="2374800"/>
          </a:xfrm>
          <a:prstGeom prst="rect">
            <a:avLst/>
          </a:prstGeom>
          <a:solidFill>
            <a:srgbClr val="FFFFFF">
              <a:alpha val="45090"/>
            </a:srgbClr>
          </a:solidFill>
        </p:spPr>
        <p:txBody>
          <a:bodyPr anchorCtr="0" anchor="t" bIns="91425" lIns="91425" spcFirstLastPara="1" rIns="91425" wrap="square" tIns="91425">
            <a:noAutofit/>
          </a:bodyPr>
          <a:lstStyle/>
          <a:p>
            <a:pPr indent="0" lvl="0" marL="0" rtl="1" algn="r">
              <a:spcBef>
                <a:spcPts val="0"/>
              </a:spcBef>
              <a:spcAft>
                <a:spcPts val="1600"/>
              </a:spcAft>
              <a:buNone/>
            </a:pPr>
            <a:r>
              <a:rPr lang="en"/>
              <a:t> </a:t>
            </a:r>
            <a:endParaRPr/>
          </a:p>
        </p:txBody>
      </p:sp>
      <p:sp>
        <p:nvSpPr>
          <p:cNvPr id="337" name="Google Shape;337;p44"/>
          <p:cNvSpPr txBox="1"/>
          <p:nvPr>
            <p:ph idx="6" type="title"/>
          </p:nvPr>
        </p:nvSpPr>
        <p:spPr>
          <a:xfrm>
            <a:off x="514350" y="49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600">
                <a:solidFill>
                  <a:srgbClr val="FFFF00"/>
                </a:solidFill>
                <a:latin typeface="Arial"/>
                <a:ea typeface="Arial"/>
                <a:cs typeface="Arial"/>
                <a:sym typeface="Arial"/>
              </a:rPr>
              <a:t>Schnorr signature - scheme</a:t>
            </a:r>
            <a:endParaRPr b="0" sz="3300">
              <a:solidFill>
                <a:srgbClr val="FFFF00"/>
              </a:solidFill>
              <a:latin typeface="Arial"/>
              <a:ea typeface="Arial"/>
              <a:cs typeface="Arial"/>
              <a:sym typeface="Arial"/>
            </a:endParaRPr>
          </a:p>
        </p:txBody>
      </p:sp>
      <p:pic>
        <p:nvPicPr>
          <p:cNvPr id="338" name="Google Shape;338;p44"/>
          <p:cNvPicPr preferRelativeResize="0"/>
          <p:nvPr/>
        </p:nvPicPr>
        <p:blipFill>
          <a:blip r:embed="rId3">
            <a:alphaModFix/>
          </a:blip>
          <a:stretch>
            <a:fillRect/>
          </a:stretch>
        </p:blipFill>
        <p:spPr>
          <a:xfrm>
            <a:off x="8119650" y="963900"/>
            <a:ext cx="515575" cy="515575"/>
          </a:xfrm>
          <a:prstGeom prst="rect">
            <a:avLst/>
          </a:prstGeom>
          <a:noFill/>
          <a:ln>
            <a:noFill/>
          </a:ln>
        </p:spPr>
      </p:pic>
      <p:sp>
        <p:nvSpPr>
          <p:cNvPr id="339" name="Google Shape;339;p44"/>
          <p:cNvSpPr txBox="1"/>
          <p:nvPr/>
        </p:nvSpPr>
        <p:spPr>
          <a:xfrm>
            <a:off x="8173451" y="569075"/>
            <a:ext cx="5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Bob</a:t>
            </a:r>
            <a:endParaRPr>
              <a:solidFill>
                <a:srgbClr val="F2F2F2"/>
              </a:solidFill>
              <a:latin typeface="Fira Sans Condensed Light"/>
              <a:ea typeface="Fira Sans Condensed Light"/>
              <a:cs typeface="Fira Sans Condensed Light"/>
              <a:sym typeface="Fira Sans Condensed Light"/>
            </a:endParaRPr>
          </a:p>
        </p:txBody>
      </p:sp>
      <p:pic>
        <p:nvPicPr>
          <p:cNvPr id="340" name="Google Shape;340;p44"/>
          <p:cNvPicPr preferRelativeResize="0"/>
          <p:nvPr/>
        </p:nvPicPr>
        <p:blipFill>
          <a:blip r:embed="rId4">
            <a:alphaModFix/>
          </a:blip>
          <a:stretch>
            <a:fillRect/>
          </a:stretch>
        </p:blipFill>
        <p:spPr>
          <a:xfrm>
            <a:off x="447500" y="1013063"/>
            <a:ext cx="572700" cy="572700"/>
          </a:xfrm>
          <a:prstGeom prst="rect">
            <a:avLst/>
          </a:prstGeom>
          <a:noFill/>
          <a:ln>
            <a:noFill/>
          </a:ln>
        </p:spPr>
      </p:pic>
      <p:sp>
        <p:nvSpPr>
          <p:cNvPr id="341" name="Google Shape;341;p44"/>
          <p:cNvSpPr txBox="1"/>
          <p:nvPr/>
        </p:nvSpPr>
        <p:spPr>
          <a:xfrm>
            <a:off x="447500" y="675375"/>
            <a:ext cx="5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Alice</a:t>
            </a:r>
            <a:endParaRPr>
              <a:solidFill>
                <a:srgbClr val="F2F2F2"/>
              </a:solidFill>
              <a:latin typeface="Fira Sans Condensed Light"/>
              <a:ea typeface="Fira Sans Condensed Light"/>
              <a:cs typeface="Fira Sans Condensed Light"/>
              <a:sym typeface="Fira Sans Condensed Light"/>
            </a:endParaRPr>
          </a:p>
        </p:txBody>
      </p:sp>
      <p:pic>
        <p:nvPicPr>
          <p:cNvPr id="342" name="Google Shape;342;p44"/>
          <p:cNvPicPr preferRelativeResize="0"/>
          <p:nvPr/>
        </p:nvPicPr>
        <p:blipFill>
          <a:blip r:embed="rId5">
            <a:alphaModFix/>
          </a:blip>
          <a:stretch>
            <a:fillRect/>
          </a:stretch>
        </p:blipFill>
        <p:spPr>
          <a:xfrm>
            <a:off x="2629369" y="737925"/>
            <a:ext cx="3640380" cy="572700"/>
          </a:xfrm>
          <a:prstGeom prst="rect">
            <a:avLst/>
          </a:prstGeom>
          <a:noFill/>
          <a:ln>
            <a:noFill/>
          </a:ln>
        </p:spPr>
      </p:pic>
      <p:pic>
        <p:nvPicPr>
          <p:cNvPr id="343" name="Google Shape;343;p44"/>
          <p:cNvPicPr preferRelativeResize="0"/>
          <p:nvPr/>
        </p:nvPicPr>
        <p:blipFill>
          <a:blip r:embed="rId6">
            <a:alphaModFix/>
          </a:blip>
          <a:stretch>
            <a:fillRect/>
          </a:stretch>
        </p:blipFill>
        <p:spPr>
          <a:xfrm>
            <a:off x="1060125" y="3932525"/>
            <a:ext cx="1038225" cy="323850"/>
          </a:xfrm>
          <a:prstGeom prst="rect">
            <a:avLst/>
          </a:prstGeom>
          <a:noFill/>
          <a:ln>
            <a:noFill/>
          </a:ln>
        </p:spPr>
      </p:pic>
      <p:pic>
        <p:nvPicPr>
          <p:cNvPr id="344" name="Google Shape;344;p44"/>
          <p:cNvPicPr preferRelativeResize="0"/>
          <p:nvPr/>
        </p:nvPicPr>
        <p:blipFill>
          <a:blip r:embed="rId7">
            <a:alphaModFix/>
          </a:blip>
          <a:stretch>
            <a:fillRect/>
          </a:stretch>
        </p:blipFill>
        <p:spPr>
          <a:xfrm>
            <a:off x="4760825" y="850426"/>
            <a:ext cx="236950" cy="236950"/>
          </a:xfrm>
          <a:prstGeom prst="rect">
            <a:avLst/>
          </a:prstGeom>
          <a:noFill/>
          <a:ln>
            <a:noFill/>
          </a:ln>
        </p:spPr>
      </p:pic>
      <p:pic>
        <p:nvPicPr>
          <p:cNvPr id="345" name="Google Shape;345;p44"/>
          <p:cNvPicPr preferRelativeResize="0"/>
          <p:nvPr/>
        </p:nvPicPr>
        <p:blipFill>
          <a:blip r:embed="rId7">
            <a:alphaModFix/>
          </a:blip>
          <a:stretch>
            <a:fillRect/>
          </a:stretch>
        </p:blipFill>
        <p:spPr>
          <a:xfrm>
            <a:off x="1388600" y="1844763"/>
            <a:ext cx="236950" cy="236950"/>
          </a:xfrm>
          <a:prstGeom prst="rect">
            <a:avLst/>
          </a:prstGeom>
          <a:noFill/>
          <a:ln>
            <a:noFill/>
          </a:ln>
        </p:spPr>
      </p:pic>
      <p:cxnSp>
        <p:nvCxnSpPr>
          <p:cNvPr id="346" name="Google Shape;346;p44"/>
          <p:cNvCxnSpPr>
            <a:stCxn id="345" idx="2"/>
          </p:cNvCxnSpPr>
          <p:nvPr/>
        </p:nvCxnSpPr>
        <p:spPr>
          <a:xfrm flipH="1">
            <a:off x="1506175" y="2081713"/>
            <a:ext cx="900" cy="192900"/>
          </a:xfrm>
          <a:prstGeom prst="straightConnector1">
            <a:avLst/>
          </a:prstGeom>
          <a:noFill/>
          <a:ln cap="flat" cmpd="sng" w="9525">
            <a:solidFill>
              <a:srgbClr val="F2F2F2"/>
            </a:solidFill>
            <a:prstDash val="solid"/>
            <a:round/>
            <a:headEnd len="med" w="med" type="none"/>
            <a:tailEnd len="med" w="med" type="triangle"/>
          </a:ln>
        </p:spPr>
      </p:cxnSp>
      <p:cxnSp>
        <p:nvCxnSpPr>
          <p:cNvPr id="347" name="Google Shape;347;p44"/>
          <p:cNvCxnSpPr/>
          <p:nvPr/>
        </p:nvCxnSpPr>
        <p:spPr>
          <a:xfrm flipH="1">
            <a:off x="591538" y="2081713"/>
            <a:ext cx="900" cy="192900"/>
          </a:xfrm>
          <a:prstGeom prst="straightConnector1">
            <a:avLst/>
          </a:prstGeom>
          <a:noFill/>
          <a:ln cap="flat" cmpd="sng" w="9525">
            <a:solidFill>
              <a:srgbClr val="F2F2F2"/>
            </a:solidFill>
            <a:prstDash val="solid"/>
            <a:round/>
            <a:headEnd len="med" w="med" type="none"/>
            <a:tailEnd len="med" w="med" type="triangle"/>
          </a:ln>
        </p:spPr>
      </p:cxnSp>
      <p:cxnSp>
        <p:nvCxnSpPr>
          <p:cNvPr id="348" name="Google Shape;348;p44"/>
          <p:cNvCxnSpPr/>
          <p:nvPr/>
        </p:nvCxnSpPr>
        <p:spPr>
          <a:xfrm flipH="1">
            <a:off x="573825" y="2274625"/>
            <a:ext cx="10200" cy="1833900"/>
          </a:xfrm>
          <a:prstGeom prst="straightConnector1">
            <a:avLst/>
          </a:prstGeom>
          <a:noFill/>
          <a:ln cap="flat" cmpd="sng" w="9525">
            <a:solidFill>
              <a:srgbClr val="F2F2F2"/>
            </a:solidFill>
            <a:prstDash val="solid"/>
            <a:round/>
            <a:headEnd len="med" w="med" type="none"/>
            <a:tailEnd len="med" w="med" type="none"/>
          </a:ln>
        </p:spPr>
      </p:cxnSp>
      <p:cxnSp>
        <p:nvCxnSpPr>
          <p:cNvPr id="349" name="Google Shape;349;p44"/>
          <p:cNvCxnSpPr>
            <a:endCxn id="343" idx="1"/>
          </p:cNvCxnSpPr>
          <p:nvPr/>
        </p:nvCxnSpPr>
        <p:spPr>
          <a:xfrm flipH="1" rot="10800000">
            <a:off x="584025" y="4094450"/>
            <a:ext cx="476100" cy="16800"/>
          </a:xfrm>
          <a:prstGeom prst="straightConnector1">
            <a:avLst/>
          </a:prstGeom>
          <a:noFill/>
          <a:ln cap="flat" cmpd="sng" w="9525">
            <a:solidFill>
              <a:srgbClr val="F2F2F2"/>
            </a:solidFill>
            <a:prstDash val="solid"/>
            <a:round/>
            <a:headEnd len="med" w="med" type="none"/>
            <a:tailEnd len="med" w="med" type="triangle"/>
          </a:ln>
        </p:spPr>
      </p:cxnSp>
      <p:cxnSp>
        <p:nvCxnSpPr>
          <p:cNvPr id="350" name="Google Shape;350;p44"/>
          <p:cNvCxnSpPr/>
          <p:nvPr/>
        </p:nvCxnSpPr>
        <p:spPr>
          <a:xfrm flipH="1" rot="10800000">
            <a:off x="2098350" y="4094450"/>
            <a:ext cx="476100" cy="16800"/>
          </a:xfrm>
          <a:prstGeom prst="straightConnector1">
            <a:avLst/>
          </a:prstGeom>
          <a:noFill/>
          <a:ln cap="flat" cmpd="sng" w="9525">
            <a:solidFill>
              <a:srgbClr val="F2F2F2"/>
            </a:solidFill>
            <a:prstDash val="solid"/>
            <a:round/>
            <a:headEnd len="med" w="med" type="none"/>
            <a:tailEnd len="med" w="med" type="triangle"/>
          </a:ln>
        </p:spPr>
      </p:cxnSp>
      <p:pic>
        <p:nvPicPr>
          <p:cNvPr id="351" name="Google Shape;351;p44"/>
          <p:cNvPicPr preferRelativeResize="0"/>
          <p:nvPr/>
        </p:nvPicPr>
        <p:blipFill>
          <a:blip r:embed="rId8">
            <a:alphaModFix/>
          </a:blip>
          <a:stretch>
            <a:fillRect/>
          </a:stretch>
        </p:blipFill>
        <p:spPr>
          <a:xfrm>
            <a:off x="2572725" y="3945688"/>
            <a:ext cx="390525" cy="314325"/>
          </a:xfrm>
          <a:prstGeom prst="rect">
            <a:avLst/>
          </a:prstGeom>
          <a:noFill/>
          <a:ln>
            <a:noFill/>
          </a:ln>
        </p:spPr>
      </p:pic>
      <p:cxnSp>
        <p:nvCxnSpPr>
          <p:cNvPr id="352" name="Google Shape;352;p44"/>
          <p:cNvCxnSpPr>
            <a:stCxn id="351" idx="3"/>
          </p:cNvCxnSpPr>
          <p:nvPr/>
        </p:nvCxnSpPr>
        <p:spPr>
          <a:xfrm flipH="1" rot="10800000">
            <a:off x="2963250" y="4088150"/>
            <a:ext cx="706500" cy="14700"/>
          </a:xfrm>
          <a:prstGeom prst="straightConnector1">
            <a:avLst/>
          </a:prstGeom>
          <a:noFill/>
          <a:ln cap="flat" cmpd="sng" w="9525">
            <a:solidFill>
              <a:srgbClr val="F2F2F2"/>
            </a:solidFill>
            <a:prstDash val="solid"/>
            <a:round/>
            <a:headEnd len="med" w="med" type="none"/>
            <a:tailEnd len="med" w="med" type="triangle"/>
          </a:ln>
        </p:spPr>
      </p:cxnSp>
      <p:pic>
        <p:nvPicPr>
          <p:cNvPr id="353" name="Google Shape;353;p44"/>
          <p:cNvPicPr preferRelativeResize="0"/>
          <p:nvPr/>
        </p:nvPicPr>
        <p:blipFill>
          <a:blip r:embed="rId9">
            <a:alphaModFix/>
          </a:blip>
          <a:stretch>
            <a:fillRect/>
          </a:stretch>
        </p:blipFill>
        <p:spPr>
          <a:xfrm>
            <a:off x="935125" y="2547625"/>
            <a:ext cx="1143000" cy="314325"/>
          </a:xfrm>
          <a:prstGeom prst="rect">
            <a:avLst/>
          </a:prstGeom>
          <a:noFill/>
          <a:ln>
            <a:noFill/>
          </a:ln>
        </p:spPr>
      </p:pic>
      <p:cxnSp>
        <p:nvCxnSpPr>
          <p:cNvPr id="354" name="Google Shape;354;p44"/>
          <p:cNvCxnSpPr>
            <a:endCxn id="353" idx="0"/>
          </p:cNvCxnSpPr>
          <p:nvPr/>
        </p:nvCxnSpPr>
        <p:spPr>
          <a:xfrm flipH="1">
            <a:off x="1506625" y="2274625"/>
            <a:ext cx="5100" cy="273000"/>
          </a:xfrm>
          <a:prstGeom prst="straightConnector1">
            <a:avLst/>
          </a:prstGeom>
          <a:noFill/>
          <a:ln cap="flat" cmpd="sng" w="9525">
            <a:solidFill>
              <a:srgbClr val="F2F2F2"/>
            </a:solidFill>
            <a:prstDash val="solid"/>
            <a:round/>
            <a:headEnd len="med" w="med" type="none"/>
            <a:tailEnd len="med" w="med" type="stealth"/>
          </a:ln>
        </p:spPr>
      </p:cxnSp>
      <p:cxnSp>
        <p:nvCxnSpPr>
          <p:cNvPr id="355" name="Google Shape;355;p44"/>
          <p:cNvCxnSpPr>
            <a:stCxn id="353" idx="2"/>
          </p:cNvCxnSpPr>
          <p:nvPr/>
        </p:nvCxnSpPr>
        <p:spPr>
          <a:xfrm>
            <a:off x="1506625" y="2861950"/>
            <a:ext cx="9900" cy="714000"/>
          </a:xfrm>
          <a:prstGeom prst="straightConnector1">
            <a:avLst/>
          </a:prstGeom>
          <a:noFill/>
          <a:ln cap="flat" cmpd="sng" w="9525">
            <a:solidFill>
              <a:srgbClr val="F2F2F2"/>
            </a:solidFill>
            <a:prstDash val="solid"/>
            <a:round/>
            <a:headEnd len="med" w="med" type="stealth"/>
            <a:tailEnd len="med" w="med" type="none"/>
          </a:ln>
        </p:spPr>
      </p:cxnSp>
      <p:cxnSp>
        <p:nvCxnSpPr>
          <p:cNvPr id="356" name="Google Shape;356;p44"/>
          <p:cNvCxnSpPr/>
          <p:nvPr/>
        </p:nvCxnSpPr>
        <p:spPr>
          <a:xfrm>
            <a:off x="3135275" y="3586100"/>
            <a:ext cx="9000" cy="502200"/>
          </a:xfrm>
          <a:prstGeom prst="straightConnector1">
            <a:avLst/>
          </a:prstGeom>
          <a:noFill/>
          <a:ln cap="flat" cmpd="sng" w="9525">
            <a:solidFill>
              <a:srgbClr val="F2F2F2"/>
            </a:solidFill>
            <a:prstDash val="solid"/>
            <a:round/>
            <a:headEnd len="med" w="med" type="none"/>
            <a:tailEnd len="med" w="med" type="none"/>
          </a:ln>
        </p:spPr>
      </p:cxnSp>
      <p:cxnSp>
        <p:nvCxnSpPr>
          <p:cNvPr id="357" name="Google Shape;357;p44"/>
          <p:cNvCxnSpPr/>
          <p:nvPr/>
        </p:nvCxnSpPr>
        <p:spPr>
          <a:xfrm rot="10800000">
            <a:off x="1506225" y="3575850"/>
            <a:ext cx="1618800" cy="0"/>
          </a:xfrm>
          <a:prstGeom prst="straightConnector1">
            <a:avLst/>
          </a:prstGeom>
          <a:noFill/>
          <a:ln cap="flat" cmpd="sng" w="9525">
            <a:solidFill>
              <a:srgbClr val="F2F2F2"/>
            </a:solidFill>
            <a:prstDash val="solid"/>
            <a:round/>
            <a:headEnd len="med" w="med" type="none"/>
            <a:tailEnd len="med" w="med" type="none"/>
          </a:ln>
        </p:spPr>
      </p:cxnSp>
      <p:sp>
        <p:nvSpPr>
          <p:cNvPr id="358" name="Google Shape;358;p44"/>
          <p:cNvSpPr txBox="1"/>
          <p:nvPr/>
        </p:nvSpPr>
        <p:spPr>
          <a:xfrm>
            <a:off x="1752075" y="1763163"/>
            <a:ext cx="2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r</a:t>
            </a:r>
            <a:endParaRPr>
              <a:solidFill>
                <a:srgbClr val="F2F2F2"/>
              </a:solidFill>
              <a:latin typeface="Fira Sans Condensed Light"/>
              <a:ea typeface="Fira Sans Condensed Light"/>
              <a:cs typeface="Fira Sans Condensed Light"/>
              <a:sym typeface="Fira Sans Condensed Light"/>
            </a:endParaRPr>
          </a:p>
        </p:txBody>
      </p:sp>
      <p:cxnSp>
        <p:nvCxnSpPr>
          <p:cNvPr id="359" name="Google Shape;359;p44"/>
          <p:cNvCxnSpPr/>
          <p:nvPr/>
        </p:nvCxnSpPr>
        <p:spPr>
          <a:xfrm flipH="1">
            <a:off x="1868025" y="2259800"/>
            <a:ext cx="5100" cy="273000"/>
          </a:xfrm>
          <a:prstGeom prst="straightConnector1">
            <a:avLst/>
          </a:prstGeom>
          <a:noFill/>
          <a:ln cap="flat" cmpd="sng" w="9525">
            <a:solidFill>
              <a:srgbClr val="F2F2F2"/>
            </a:solidFill>
            <a:prstDash val="solid"/>
            <a:round/>
            <a:headEnd len="med" w="med" type="none"/>
            <a:tailEnd len="med" w="med" type="stealth"/>
          </a:ln>
        </p:spPr>
      </p:cxnSp>
      <p:cxnSp>
        <p:nvCxnSpPr>
          <p:cNvPr id="360" name="Google Shape;360;p44"/>
          <p:cNvCxnSpPr/>
          <p:nvPr/>
        </p:nvCxnSpPr>
        <p:spPr>
          <a:xfrm flipH="1">
            <a:off x="1868025" y="2107738"/>
            <a:ext cx="900" cy="192900"/>
          </a:xfrm>
          <a:prstGeom prst="straightConnector1">
            <a:avLst/>
          </a:prstGeom>
          <a:noFill/>
          <a:ln cap="flat" cmpd="sng" w="9525">
            <a:solidFill>
              <a:srgbClr val="F2F2F2"/>
            </a:solidFill>
            <a:prstDash val="solid"/>
            <a:round/>
            <a:headEnd len="med" w="med" type="none"/>
            <a:tailEnd len="med" w="med" type="triangle"/>
          </a:ln>
        </p:spPr>
      </p:cxnSp>
      <p:sp>
        <p:nvSpPr>
          <p:cNvPr id="361" name="Google Shape;361;p44"/>
          <p:cNvSpPr txBox="1"/>
          <p:nvPr/>
        </p:nvSpPr>
        <p:spPr>
          <a:xfrm>
            <a:off x="3669750" y="3902750"/>
            <a:ext cx="3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s1</a:t>
            </a:r>
            <a:endParaRPr>
              <a:solidFill>
                <a:srgbClr val="F2F2F2"/>
              </a:solidFill>
              <a:latin typeface="Fira Sans Condensed Light"/>
              <a:ea typeface="Fira Sans Condensed Light"/>
              <a:cs typeface="Fira Sans Condensed Light"/>
              <a:sym typeface="Fira Sans Condensed Light"/>
            </a:endParaRPr>
          </a:p>
        </p:txBody>
      </p:sp>
      <p:sp>
        <p:nvSpPr>
          <p:cNvPr id="362" name="Google Shape;362;p44"/>
          <p:cNvSpPr txBox="1"/>
          <p:nvPr/>
        </p:nvSpPr>
        <p:spPr>
          <a:xfrm>
            <a:off x="3669875" y="2504675"/>
            <a:ext cx="3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s2</a:t>
            </a:r>
            <a:endParaRPr>
              <a:solidFill>
                <a:srgbClr val="F2F2F2"/>
              </a:solidFill>
              <a:latin typeface="Fira Sans Condensed Light"/>
              <a:ea typeface="Fira Sans Condensed Light"/>
              <a:cs typeface="Fira Sans Condensed Light"/>
              <a:sym typeface="Fira Sans Condensed Light"/>
            </a:endParaRPr>
          </a:p>
        </p:txBody>
      </p:sp>
      <p:cxnSp>
        <p:nvCxnSpPr>
          <p:cNvPr id="363" name="Google Shape;363;p44"/>
          <p:cNvCxnSpPr>
            <a:stCxn id="353" idx="3"/>
            <a:endCxn id="362" idx="1"/>
          </p:cNvCxnSpPr>
          <p:nvPr/>
        </p:nvCxnSpPr>
        <p:spPr>
          <a:xfrm>
            <a:off x="2078125" y="2704788"/>
            <a:ext cx="1591800" cy="0"/>
          </a:xfrm>
          <a:prstGeom prst="straightConnector1">
            <a:avLst/>
          </a:prstGeom>
          <a:noFill/>
          <a:ln cap="flat" cmpd="sng" w="9525">
            <a:solidFill>
              <a:srgbClr val="F2F2F2"/>
            </a:solidFill>
            <a:prstDash val="solid"/>
            <a:round/>
            <a:headEnd len="med" w="med" type="none"/>
            <a:tailEnd len="med" w="med" type="triangle"/>
          </a:ln>
        </p:spPr>
      </p:cxnSp>
      <p:pic>
        <p:nvPicPr>
          <p:cNvPr id="364" name="Google Shape;364;p44"/>
          <p:cNvPicPr preferRelativeResize="0"/>
          <p:nvPr/>
        </p:nvPicPr>
        <p:blipFill>
          <a:blip r:embed="rId10">
            <a:alphaModFix/>
          </a:blip>
          <a:stretch>
            <a:fillRect/>
          </a:stretch>
        </p:blipFill>
        <p:spPr>
          <a:xfrm>
            <a:off x="5122000" y="1075575"/>
            <a:ext cx="236950" cy="236950"/>
          </a:xfrm>
          <a:prstGeom prst="rect">
            <a:avLst/>
          </a:prstGeom>
          <a:noFill/>
          <a:ln>
            <a:noFill/>
          </a:ln>
        </p:spPr>
      </p:pic>
      <p:pic>
        <p:nvPicPr>
          <p:cNvPr id="365" name="Google Shape;365;p44"/>
          <p:cNvPicPr preferRelativeResize="0"/>
          <p:nvPr/>
        </p:nvPicPr>
        <p:blipFill>
          <a:blip r:embed="rId10">
            <a:alphaModFix/>
          </a:blip>
          <a:stretch>
            <a:fillRect/>
          </a:stretch>
        </p:blipFill>
        <p:spPr>
          <a:xfrm>
            <a:off x="5530550" y="1815675"/>
            <a:ext cx="236950" cy="236950"/>
          </a:xfrm>
          <a:prstGeom prst="rect">
            <a:avLst/>
          </a:prstGeom>
          <a:noFill/>
          <a:ln>
            <a:noFill/>
          </a:ln>
        </p:spPr>
      </p:pic>
      <p:sp>
        <p:nvSpPr>
          <p:cNvPr id="366" name="Google Shape;366;p44"/>
          <p:cNvSpPr txBox="1"/>
          <p:nvPr>
            <p:ph idx="4294967295" type="body"/>
          </p:nvPr>
        </p:nvSpPr>
        <p:spPr>
          <a:xfrm>
            <a:off x="5164025" y="2282550"/>
            <a:ext cx="3708900" cy="2374800"/>
          </a:xfrm>
          <a:prstGeom prst="rect">
            <a:avLst/>
          </a:prstGeom>
          <a:solidFill>
            <a:srgbClr val="FFFFFF">
              <a:alpha val="45090"/>
            </a:srgbClr>
          </a:solidFill>
        </p:spPr>
        <p:txBody>
          <a:bodyPr anchorCtr="0" anchor="t" bIns="91425" lIns="91425" spcFirstLastPara="1" rIns="91425" wrap="square" tIns="91425">
            <a:noAutofit/>
          </a:bodyPr>
          <a:lstStyle/>
          <a:p>
            <a:pPr indent="0" lvl="0" marL="0" rtl="1" algn="r">
              <a:spcBef>
                <a:spcPts val="0"/>
              </a:spcBef>
              <a:spcAft>
                <a:spcPts val="1600"/>
              </a:spcAft>
              <a:buNone/>
            </a:pPr>
            <a:r>
              <a:rPr lang="en"/>
              <a:t> </a:t>
            </a:r>
            <a:endParaRPr/>
          </a:p>
        </p:txBody>
      </p:sp>
      <p:pic>
        <p:nvPicPr>
          <p:cNvPr id="367" name="Google Shape;367;p44"/>
          <p:cNvPicPr preferRelativeResize="0"/>
          <p:nvPr/>
        </p:nvPicPr>
        <p:blipFill>
          <a:blip r:embed="rId11">
            <a:alphaModFix/>
          </a:blip>
          <a:stretch>
            <a:fillRect/>
          </a:stretch>
        </p:blipFill>
        <p:spPr>
          <a:xfrm>
            <a:off x="410625" y="1765857"/>
            <a:ext cx="336600" cy="336600"/>
          </a:xfrm>
          <a:prstGeom prst="rect">
            <a:avLst/>
          </a:prstGeom>
          <a:noFill/>
          <a:ln>
            <a:noFill/>
          </a:ln>
        </p:spPr>
      </p:pic>
      <p:pic>
        <p:nvPicPr>
          <p:cNvPr id="368" name="Google Shape;368;p44"/>
          <p:cNvPicPr preferRelativeResize="0"/>
          <p:nvPr/>
        </p:nvPicPr>
        <p:blipFill>
          <a:blip r:embed="rId11">
            <a:alphaModFix/>
          </a:blip>
          <a:stretch>
            <a:fillRect/>
          </a:stretch>
        </p:blipFill>
        <p:spPr>
          <a:xfrm>
            <a:off x="3260100" y="725703"/>
            <a:ext cx="192900" cy="192900"/>
          </a:xfrm>
          <a:prstGeom prst="rect">
            <a:avLst/>
          </a:prstGeom>
          <a:noFill/>
          <a:ln>
            <a:noFill/>
          </a:ln>
        </p:spPr>
      </p:pic>
      <p:cxnSp>
        <p:nvCxnSpPr>
          <p:cNvPr id="369" name="Google Shape;369;p44"/>
          <p:cNvCxnSpPr/>
          <p:nvPr/>
        </p:nvCxnSpPr>
        <p:spPr>
          <a:xfrm flipH="1">
            <a:off x="5648575" y="2107738"/>
            <a:ext cx="900" cy="192900"/>
          </a:xfrm>
          <a:prstGeom prst="straightConnector1">
            <a:avLst/>
          </a:prstGeom>
          <a:noFill/>
          <a:ln cap="flat" cmpd="sng" w="9525">
            <a:solidFill>
              <a:srgbClr val="F2F2F2"/>
            </a:solidFill>
            <a:prstDash val="solid"/>
            <a:round/>
            <a:headEnd len="med" w="med" type="none"/>
            <a:tailEnd len="med" w="med" type="triangle"/>
          </a:ln>
        </p:spPr>
      </p:cxnSp>
      <p:pic>
        <p:nvPicPr>
          <p:cNvPr id="370" name="Google Shape;370;p44"/>
          <p:cNvPicPr preferRelativeResize="0"/>
          <p:nvPr/>
        </p:nvPicPr>
        <p:blipFill>
          <a:blip r:embed="rId12">
            <a:alphaModFix/>
          </a:blip>
          <a:stretch>
            <a:fillRect/>
          </a:stretch>
        </p:blipFill>
        <p:spPr>
          <a:xfrm>
            <a:off x="5476075" y="3018925"/>
            <a:ext cx="1194075" cy="400050"/>
          </a:xfrm>
          <a:prstGeom prst="rect">
            <a:avLst/>
          </a:prstGeom>
          <a:noFill/>
          <a:ln>
            <a:noFill/>
          </a:ln>
        </p:spPr>
      </p:pic>
      <p:cxnSp>
        <p:nvCxnSpPr>
          <p:cNvPr id="371" name="Google Shape;371;p44"/>
          <p:cNvCxnSpPr/>
          <p:nvPr/>
        </p:nvCxnSpPr>
        <p:spPr>
          <a:xfrm>
            <a:off x="5654125" y="2274625"/>
            <a:ext cx="12000" cy="758100"/>
          </a:xfrm>
          <a:prstGeom prst="straightConnector1">
            <a:avLst/>
          </a:prstGeom>
          <a:noFill/>
          <a:ln cap="flat" cmpd="sng" w="9525">
            <a:solidFill>
              <a:srgbClr val="F2F2F2"/>
            </a:solidFill>
            <a:prstDash val="solid"/>
            <a:round/>
            <a:headEnd len="med" w="med" type="none"/>
            <a:tailEnd len="med" w="med" type="stealth"/>
          </a:ln>
        </p:spPr>
      </p:cxnSp>
      <p:cxnSp>
        <p:nvCxnSpPr>
          <p:cNvPr id="372" name="Google Shape;372;p44"/>
          <p:cNvCxnSpPr>
            <a:endCxn id="373" idx="1"/>
          </p:cNvCxnSpPr>
          <p:nvPr/>
        </p:nvCxnSpPr>
        <p:spPr>
          <a:xfrm flipH="1" rot="10800000">
            <a:off x="3911200" y="4095488"/>
            <a:ext cx="3004200" cy="3300"/>
          </a:xfrm>
          <a:prstGeom prst="straightConnector1">
            <a:avLst/>
          </a:prstGeom>
          <a:noFill/>
          <a:ln cap="flat" cmpd="sng" w="9525">
            <a:solidFill>
              <a:srgbClr val="F2F2F2"/>
            </a:solidFill>
            <a:prstDash val="solid"/>
            <a:round/>
            <a:headEnd len="med" w="med" type="none"/>
            <a:tailEnd len="med" w="med" type="stealth"/>
          </a:ln>
        </p:spPr>
      </p:cxnSp>
      <p:cxnSp>
        <p:nvCxnSpPr>
          <p:cNvPr id="374" name="Google Shape;374;p44"/>
          <p:cNvCxnSpPr>
            <a:endCxn id="370" idx="1"/>
          </p:cNvCxnSpPr>
          <p:nvPr/>
        </p:nvCxnSpPr>
        <p:spPr>
          <a:xfrm>
            <a:off x="3957775" y="2714350"/>
            <a:ext cx="1518300" cy="504600"/>
          </a:xfrm>
          <a:prstGeom prst="straightConnector1">
            <a:avLst/>
          </a:prstGeom>
          <a:noFill/>
          <a:ln cap="flat" cmpd="sng" w="9525">
            <a:solidFill>
              <a:srgbClr val="F2F2F2"/>
            </a:solidFill>
            <a:prstDash val="solid"/>
            <a:round/>
            <a:headEnd len="med" w="med" type="none"/>
            <a:tailEnd len="med" w="med" type="triangle"/>
          </a:ln>
        </p:spPr>
      </p:cxnSp>
      <p:cxnSp>
        <p:nvCxnSpPr>
          <p:cNvPr id="375" name="Google Shape;375;p44"/>
          <p:cNvCxnSpPr>
            <a:endCxn id="370" idx="1"/>
          </p:cNvCxnSpPr>
          <p:nvPr/>
        </p:nvCxnSpPr>
        <p:spPr>
          <a:xfrm>
            <a:off x="605875" y="3214150"/>
            <a:ext cx="4870200" cy="4800"/>
          </a:xfrm>
          <a:prstGeom prst="straightConnector1">
            <a:avLst/>
          </a:prstGeom>
          <a:noFill/>
          <a:ln cap="flat" cmpd="sng" w="9525">
            <a:solidFill>
              <a:srgbClr val="F2F2F2"/>
            </a:solidFill>
            <a:prstDash val="solid"/>
            <a:round/>
            <a:headEnd len="med" w="med" type="none"/>
            <a:tailEnd len="med" w="med" type="stealth"/>
          </a:ln>
        </p:spPr>
      </p:cxnSp>
      <p:cxnSp>
        <p:nvCxnSpPr>
          <p:cNvPr id="376" name="Google Shape;376;p44"/>
          <p:cNvCxnSpPr/>
          <p:nvPr/>
        </p:nvCxnSpPr>
        <p:spPr>
          <a:xfrm rot="10800000">
            <a:off x="5655800" y="3442650"/>
            <a:ext cx="0" cy="666000"/>
          </a:xfrm>
          <a:prstGeom prst="straightConnector1">
            <a:avLst/>
          </a:prstGeom>
          <a:noFill/>
          <a:ln cap="flat" cmpd="sng" w="9525">
            <a:solidFill>
              <a:srgbClr val="F2F2F2"/>
            </a:solidFill>
            <a:prstDash val="solid"/>
            <a:round/>
            <a:headEnd len="med" w="med" type="none"/>
            <a:tailEnd len="med" w="med" type="triangle"/>
          </a:ln>
        </p:spPr>
      </p:cxnSp>
      <p:cxnSp>
        <p:nvCxnSpPr>
          <p:cNvPr id="377" name="Google Shape;377;p44"/>
          <p:cNvCxnSpPr/>
          <p:nvPr/>
        </p:nvCxnSpPr>
        <p:spPr>
          <a:xfrm flipH="1" rot="10800000">
            <a:off x="6670150" y="3183163"/>
            <a:ext cx="476100" cy="16800"/>
          </a:xfrm>
          <a:prstGeom prst="straightConnector1">
            <a:avLst/>
          </a:prstGeom>
          <a:noFill/>
          <a:ln cap="flat" cmpd="sng" w="9525">
            <a:solidFill>
              <a:srgbClr val="F2F2F2"/>
            </a:solidFill>
            <a:prstDash val="solid"/>
            <a:round/>
            <a:headEnd len="med" w="med" type="none"/>
            <a:tailEnd len="med" w="med" type="triangle"/>
          </a:ln>
        </p:spPr>
      </p:cxnSp>
      <p:pic>
        <p:nvPicPr>
          <p:cNvPr id="378" name="Google Shape;378;p44"/>
          <p:cNvPicPr preferRelativeResize="0"/>
          <p:nvPr/>
        </p:nvPicPr>
        <p:blipFill>
          <a:blip r:embed="rId8">
            <a:alphaModFix/>
          </a:blip>
          <a:stretch>
            <a:fillRect/>
          </a:stretch>
        </p:blipFill>
        <p:spPr>
          <a:xfrm>
            <a:off x="7144525" y="3034400"/>
            <a:ext cx="390525" cy="314325"/>
          </a:xfrm>
          <a:prstGeom prst="rect">
            <a:avLst/>
          </a:prstGeom>
          <a:noFill/>
          <a:ln>
            <a:noFill/>
          </a:ln>
        </p:spPr>
      </p:pic>
      <p:sp>
        <p:nvSpPr>
          <p:cNvPr id="373" name="Google Shape;373;p44"/>
          <p:cNvSpPr/>
          <p:nvPr/>
        </p:nvSpPr>
        <p:spPr>
          <a:xfrm>
            <a:off x="6915400" y="3783175"/>
            <a:ext cx="848775" cy="6246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s1=v</a:t>
            </a:r>
            <a:endParaRPr sz="800"/>
          </a:p>
        </p:txBody>
      </p:sp>
      <p:cxnSp>
        <p:nvCxnSpPr>
          <p:cNvPr id="379" name="Google Shape;379;p44"/>
          <p:cNvCxnSpPr>
            <a:stCxn id="378" idx="2"/>
            <a:endCxn id="373" idx="0"/>
          </p:cNvCxnSpPr>
          <p:nvPr/>
        </p:nvCxnSpPr>
        <p:spPr>
          <a:xfrm>
            <a:off x="7339788" y="3348725"/>
            <a:ext cx="0" cy="434400"/>
          </a:xfrm>
          <a:prstGeom prst="straightConnector1">
            <a:avLst/>
          </a:prstGeom>
          <a:noFill/>
          <a:ln cap="flat" cmpd="sng" w="9525">
            <a:solidFill>
              <a:srgbClr val="F2F2F2"/>
            </a:solidFill>
            <a:prstDash val="solid"/>
            <a:round/>
            <a:headEnd len="med" w="med" type="none"/>
            <a:tailEnd len="med" w="med" type="triangle"/>
          </a:ln>
        </p:spPr>
      </p:cxnSp>
      <p:sp>
        <p:nvSpPr>
          <p:cNvPr id="380" name="Google Shape;380;p44"/>
          <p:cNvSpPr txBox="1"/>
          <p:nvPr/>
        </p:nvSpPr>
        <p:spPr>
          <a:xfrm>
            <a:off x="7298050" y="3365838"/>
            <a:ext cx="2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v</a:t>
            </a:r>
            <a:endParaRPr>
              <a:solidFill>
                <a:srgbClr val="F2F2F2"/>
              </a:solidFill>
              <a:latin typeface="Fira Sans Condensed Light"/>
              <a:ea typeface="Fira Sans Condensed Light"/>
              <a:cs typeface="Fira Sans Condensed Light"/>
              <a:sym typeface="Fira Sans Condensed Light"/>
            </a:endParaRPr>
          </a:p>
        </p:txBody>
      </p:sp>
      <p:sp>
        <p:nvSpPr>
          <p:cNvPr id="381" name="Google Shape;381;p44"/>
          <p:cNvSpPr/>
          <p:nvPr/>
        </p:nvSpPr>
        <p:spPr>
          <a:xfrm>
            <a:off x="8022650" y="3885663"/>
            <a:ext cx="768600" cy="4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Accept</a:t>
            </a:r>
            <a:endParaRPr/>
          </a:p>
        </p:txBody>
      </p:sp>
      <p:cxnSp>
        <p:nvCxnSpPr>
          <p:cNvPr id="382" name="Google Shape;382;p44"/>
          <p:cNvCxnSpPr>
            <a:endCxn id="381" idx="1"/>
          </p:cNvCxnSpPr>
          <p:nvPr/>
        </p:nvCxnSpPr>
        <p:spPr>
          <a:xfrm>
            <a:off x="7764050" y="4102863"/>
            <a:ext cx="258600" cy="0"/>
          </a:xfrm>
          <a:prstGeom prst="straightConnector1">
            <a:avLst/>
          </a:prstGeom>
          <a:noFill/>
          <a:ln cap="flat" cmpd="sng" w="9525">
            <a:solidFill>
              <a:srgbClr val="F2F2F2"/>
            </a:solidFill>
            <a:prstDash val="solid"/>
            <a:round/>
            <a:headEnd len="med" w="med" type="none"/>
            <a:tailEnd len="med" w="med" type="triangle"/>
          </a:ln>
        </p:spPr>
      </p:cxnSp>
      <p:sp>
        <p:nvSpPr>
          <p:cNvPr id="383" name="Google Shape;383;p44"/>
          <p:cNvSpPr txBox="1"/>
          <p:nvPr/>
        </p:nvSpPr>
        <p:spPr>
          <a:xfrm>
            <a:off x="7774850" y="4102863"/>
            <a:ext cx="2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Fira Sans Condensed Light"/>
                <a:ea typeface="Fira Sans Condensed Light"/>
                <a:cs typeface="Fira Sans Condensed Light"/>
                <a:sym typeface="Fira Sans Condensed Light"/>
              </a:rPr>
              <a:t>T</a:t>
            </a:r>
            <a:endParaRPr>
              <a:solidFill>
                <a:srgbClr val="F2F2F2"/>
              </a:solidFill>
              <a:latin typeface="Fira Sans Condensed Light"/>
              <a:ea typeface="Fira Sans Condensed Light"/>
              <a:cs typeface="Fira Sans Condensed Light"/>
              <a:sym typeface="Fira Sans Condensed Light"/>
            </a:endParaRPr>
          </a:p>
        </p:txBody>
      </p:sp>
      <p:cxnSp>
        <p:nvCxnSpPr>
          <p:cNvPr id="384" name="Google Shape;384;p44"/>
          <p:cNvCxnSpPr>
            <a:stCxn id="381" idx="0"/>
          </p:cNvCxnSpPr>
          <p:nvPr/>
        </p:nvCxnSpPr>
        <p:spPr>
          <a:xfrm rot="10800000">
            <a:off x="8401850" y="1700763"/>
            <a:ext cx="5100" cy="2184900"/>
          </a:xfrm>
          <a:prstGeom prst="straightConnector1">
            <a:avLst/>
          </a:prstGeom>
          <a:noFill/>
          <a:ln cap="flat" cmpd="sng" w="9525">
            <a:solidFill>
              <a:srgbClr val="F2F2F2"/>
            </a:solidFill>
            <a:prstDash val="solid"/>
            <a:round/>
            <a:headEnd len="med" w="med" type="none"/>
            <a:tailEnd len="med" w="med" type="triangle"/>
          </a:ln>
        </p:spPr>
      </p:cxnSp>
      <p:pic>
        <p:nvPicPr>
          <p:cNvPr id="385" name="Google Shape;385;p44"/>
          <p:cNvPicPr preferRelativeResize="0"/>
          <p:nvPr/>
        </p:nvPicPr>
        <p:blipFill>
          <a:blip r:embed="rId11">
            <a:alphaModFix/>
          </a:blip>
          <a:stretch>
            <a:fillRect/>
          </a:stretch>
        </p:blipFill>
        <p:spPr>
          <a:xfrm>
            <a:off x="8011850" y="1765844"/>
            <a:ext cx="336600" cy="336600"/>
          </a:xfrm>
          <a:prstGeom prst="rect">
            <a:avLst/>
          </a:prstGeom>
          <a:noFill/>
          <a:ln>
            <a:noFill/>
          </a:ln>
        </p:spPr>
      </p:pic>
      <p:sp>
        <p:nvSpPr>
          <p:cNvPr id="386" name="Google Shape;386;p44"/>
          <p:cNvSpPr txBox="1"/>
          <p:nvPr/>
        </p:nvSpPr>
        <p:spPr>
          <a:xfrm>
            <a:off x="1238550" y="1384738"/>
            <a:ext cx="1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D3333"/>
                </a:solidFill>
                <a:latin typeface="Fira Sans Condensed"/>
                <a:ea typeface="Fira Sans Condensed"/>
                <a:cs typeface="Fira Sans Condensed"/>
                <a:sym typeface="Fira Sans Condensed"/>
              </a:rPr>
              <a:t>Signing</a:t>
            </a:r>
            <a:endParaRPr b="1">
              <a:solidFill>
                <a:srgbClr val="DD3333"/>
              </a:solidFill>
              <a:latin typeface="Fira Sans Condensed"/>
              <a:ea typeface="Fira Sans Condensed"/>
              <a:cs typeface="Fira Sans Condensed"/>
              <a:sym typeface="Fira Sans Condensed"/>
            </a:endParaRPr>
          </a:p>
        </p:txBody>
      </p:sp>
      <p:sp>
        <p:nvSpPr>
          <p:cNvPr id="387" name="Google Shape;387;p44"/>
          <p:cNvSpPr txBox="1"/>
          <p:nvPr/>
        </p:nvSpPr>
        <p:spPr>
          <a:xfrm>
            <a:off x="6392050" y="1479475"/>
            <a:ext cx="13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D3333"/>
                </a:solidFill>
                <a:latin typeface="Fira Sans Condensed"/>
                <a:ea typeface="Fira Sans Condensed"/>
                <a:cs typeface="Fira Sans Condensed"/>
                <a:sym typeface="Fira Sans Condensed"/>
              </a:rPr>
              <a:t>Authentication</a:t>
            </a:r>
            <a:endParaRPr b="1">
              <a:solidFill>
                <a:srgbClr val="DD3333"/>
              </a:solidFill>
              <a:latin typeface="Fira Sans Condensed"/>
              <a:ea typeface="Fira Sans Condensed"/>
              <a:cs typeface="Fira Sans Condensed"/>
              <a:sym typeface="Fira Sans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5"/>
          <p:cNvPicPr preferRelativeResize="0"/>
          <p:nvPr/>
        </p:nvPicPr>
        <p:blipFill>
          <a:blip r:embed="rId3">
            <a:alphaModFix/>
          </a:blip>
          <a:stretch>
            <a:fillRect/>
          </a:stretch>
        </p:blipFill>
        <p:spPr>
          <a:xfrm>
            <a:off x="1049475" y="890225"/>
            <a:ext cx="7089950" cy="3988100"/>
          </a:xfrm>
          <a:prstGeom prst="rect">
            <a:avLst/>
          </a:prstGeom>
          <a:noFill/>
          <a:ln cap="flat" cmpd="sng" w="38100">
            <a:solidFill>
              <a:schemeClr val="dk2"/>
            </a:solidFill>
            <a:prstDash val="solid"/>
            <a:round/>
            <a:headEnd len="sm" w="sm" type="none"/>
            <a:tailEnd len="sm" w="sm" type="none"/>
          </a:ln>
        </p:spPr>
      </p:pic>
      <p:sp>
        <p:nvSpPr>
          <p:cNvPr id="393" name="Google Shape;393;p45"/>
          <p:cNvSpPr txBox="1"/>
          <p:nvPr>
            <p:ph idx="6" type="title"/>
          </p:nvPr>
        </p:nvSpPr>
        <p:spPr>
          <a:xfrm>
            <a:off x="720000" y="10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Encryption Flow</a:t>
            </a:r>
            <a:endParaRPr>
              <a:solidFill>
                <a:srgbClr val="FFFF00"/>
              </a:solidFill>
            </a:endParaRPr>
          </a:p>
          <a:p>
            <a:pPr indent="0" lvl="0" marL="0" rtl="0" algn="ctr">
              <a:spcBef>
                <a:spcPts val="0"/>
              </a:spcBef>
              <a:spcAft>
                <a:spcPts val="0"/>
              </a:spcAft>
              <a:buNone/>
            </a:pPr>
            <a:r>
              <a:t/>
            </a:r>
            <a:endParaRPr sz="3300">
              <a:solidFill>
                <a:srgbClr val="FFFF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6"/>
          <p:cNvPicPr preferRelativeResize="0"/>
          <p:nvPr/>
        </p:nvPicPr>
        <p:blipFill>
          <a:blip r:embed="rId3">
            <a:alphaModFix/>
          </a:blip>
          <a:stretch>
            <a:fillRect/>
          </a:stretch>
        </p:blipFill>
        <p:spPr>
          <a:xfrm>
            <a:off x="894126" y="891250"/>
            <a:ext cx="7245300" cy="4075475"/>
          </a:xfrm>
          <a:prstGeom prst="rect">
            <a:avLst/>
          </a:prstGeom>
          <a:noFill/>
          <a:ln cap="flat" cmpd="sng" w="38100">
            <a:solidFill>
              <a:schemeClr val="dk2"/>
            </a:solidFill>
            <a:prstDash val="solid"/>
            <a:round/>
            <a:headEnd len="sm" w="sm" type="none"/>
            <a:tailEnd len="sm" w="sm" type="none"/>
          </a:ln>
        </p:spPr>
      </p:pic>
      <p:sp>
        <p:nvSpPr>
          <p:cNvPr id="399" name="Google Shape;399;p46"/>
          <p:cNvSpPr txBox="1"/>
          <p:nvPr>
            <p:ph idx="6" type="title"/>
          </p:nvPr>
        </p:nvSpPr>
        <p:spPr>
          <a:xfrm>
            <a:off x="720000" y="10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Decryption </a:t>
            </a:r>
            <a:r>
              <a:rPr lang="en" sz="3300">
                <a:solidFill>
                  <a:srgbClr val="FFFF00"/>
                </a:solidFill>
                <a:latin typeface="Arial"/>
                <a:ea typeface="Arial"/>
                <a:cs typeface="Arial"/>
                <a:sym typeface="Arial"/>
              </a:rPr>
              <a:t>Flow</a:t>
            </a:r>
            <a:endParaRPr>
              <a:solidFill>
                <a:srgbClr val="FFFF00"/>
              </a:solidFill>
            </a:endParaRPr>
          </a:p>
          <a:p>
            <a:pPr indent="0" lvl="0" marL="0" rtl="0" algn="ctr">
              <a:spcBef>
                <a:spcPts val="0"/>
              </a:spcBef>
              <a:spcAft>
                <a:spcPts val="0"/>
              </a:spcAft>
              <a:buNone/>
            </a:pPr>
            <a:r>
              <a:t/>
            </a:r>
            <a:endParaRPr sz="3300">
              <a:solidFill>
                <a:srgbClr val="FFFF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idx="3" type="subTitle"/>
          </p:nvPr>
        </p:nvSpPr>
        <p:spPr>
          <a:xfrm>
            <a:off x="3465013" y="2630150"/>
            <a:ext cx="2213100" cy="1093800"/>
          </a:xfrm>
          <a:prstGeom prst="rect">
            <a:avLst/>
          </a:prstGeom>
        </p:spPr>
        <p:txBody>
          <a:bodyPr anchorCtr="0" anchor="b" bIns="91425" lIns="91425" spcFirstLastPara="1" rIns="91425" wrap="square" tIns="91425">
            <a:noAutofit/>
          </a:bodyPr>
          <a:lstStyle/>
          <a:p>
            <a:pPr indent="0" lvl="0" marL="0" rtl="0" algn="ctr">
              <a:spcBef>
                <a:spcPts val="0"/>
              </a:spcBef>
              <a:spcAft>
                <a:spcPts val="1600"/>
              </a:spcAft>
              <a:buNone/>
            </a:pPr>
            <a:r>
              <a:t/>
            </a:r>
            <a:endParaRPr/>
          </a:p>
        </p:txBody>
      </p:sp>
      <p:sp>
        <p:nvSpPr>
          <p:cNvPr id="405" name="Google Shape;405;p47"/>
          <p:cNvSpPr txBox="1"/>
          <p:nvPr>
            <p:ph idx="5" type="title"/>
          </p:nvPr>
        </p:nvSpPr>
        <p:spPr>
          <a:xfrm>
            <a:off x="3805336" y="3723950"/>
            <a:ext cx="15393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406" name="Google Shape;406;p47"/>
          <p:cNvPicPr preferRelativeResize="0"/>
          <p:nvPr/>
        </p:nvPicPr>
        <p:blipFill>
          <a:blip r:embed="rId3">
            <a:alphaModFix/>
          </a:blip>
          <a:stretch>
            <a:fillRect/>
          </a:stretch>
        </p:blipFill>
        <p:spPr>
          <a:xfrm>
            <a:off x="899050" y="962875"/>
            <a:ext cx="6864949" cy="3229925"/>
          </a:xfrm>
          <a:prstGeom prst="rect">
            <a:avLst/>
          </a:prstGeom>
          <a:noFill/>
          <a:ln>
            <a:noFill/>
          </a:ln>
        </p:spPr>
      </p:pic>
      <p:sp>
        <p:nvSpPr>
          <p:cNvPr id="407" name="Google Shape;407;p47"/>
          <p:cNvSpPr txBox="1"/>
          <p:nvPr>
            <p:ph idx="6" type="title"/>
          </p:nvPr>
        </p:nvSpPr>
        <p:spPr>
          <a:xfrm>
            <a:off x="720000" y="10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Code Result</a:t>
            </a:r>
            <a:endParaRPr sz="3300">
              <a:solidFill>
                <a:srgbClr val="FFFF00"/>
              </a:solidFill>
              <a:latin typeface="Arial"/>
              <a:ea typeface="Arial"/>
              <a:cs typeface="Arial"/>
              <a:sym typeface="Arial"/>
            </a:endParaRPr>
          </a:p>
        </p:txBody>
      </p:sp>
      <p:grpSp>
        <p:nvGrpSpPr>
          <p:cNvPr id="408" name="Google Shape;408;p47"/>
          <p:cNvGrpSpPr/>
          <p:nvPr/>
        </p:nvGrpSpPr>
        <p:grpSpPr>
          <a:xfrm>
            <a:off x="627337" y="755730"/>
            <a:ext cx="7418863" cy="4364920"/>
            <a:chOff x="3578510" y="1419647"/>
            <a:chExt cx="4021500" cy="3062887"/>
          </a:xfrm>
        </p:grpSpPr>
        <p:sp>
          <p:nvSpPr>
            <p:cNvPr id="409" name="Google Shape;409;p47"/>
            <p:cNvSpPr/>
            <p:nvPr/>
          </p:nvSpPr>
          <p:spPr>
            <a:xfrm>
              <a:off x="3716658" y="1548119"/>
              <a:ext cx="3748500" cy="2285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p:nvPr/>
          </p:nvSpPr>
          <p:spPr>
            <a:xfrm>
              <a:off x="3578510" y="1419647"/>
              <a:ext cx="4021500" cy="2544300"/>
            </a:xfrm>
            <a:prstGeom prst="roundRect">
              <a:avLst>
                <a:gd fmla="val 385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47"/>
            <p:cNvGrpSpPr/>
            <p:nvPr/>
          </p:nvGrpSpPr>
          <p:grpSpPr>
            <a:xfrm>
              <a:off x="3605853" y="1447364"/>
              <a:ext cx="3966900" cy="3035170"/>
              <a:chOff x="3605853" y="1447364"/>
              <a:chExt cx="3966900" cy="3035170"/>
            </a:xfrm>
          </p:grpSpPr>
          <p:sp>
            <p:nvSpPr>
              <p:cNvPr id="412" name="Google Shape;412;p47"/>
              <p:cNvSpPr/>
              <p:nvPr/>
            </p:nvSpPr>
            <p:spPr>
              <a:xfrm>
                <a:off x="3605853" y="1447364"/>
                <a:ext cx="3966900" cy="2488800"/>
              </a:xfrm>
              <a:prstGeom prst="roundRect">
                <a:avLst>
                  <a:gd fmla="val 3282"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414" name="Google Shape;414;p47"/>
            <p:cNvCxnSpPr/>
            <p:nvPr/>
          </p:nvCxnSpPr>
          <p:spPr>
            <a:xfrm>
              <a:off x="4915750" y="4433452"/>
              <a:ext cx="13533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111375" y="1151150"/>
            <a:ext cx="5388300" cy="4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Python code: </a:t>
            </a:r>
            <a:r>
              <a:rPr lang="en" u="sng">
                <a:solidFill>
                  <a:schemeClr val="hlink"/>
                </a:solidFill>
                <a:hlinkClick r:id="rId3"/>
              </a:rPr>
              <a:t>https://github.com/zhansliu/writemdict</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420" name="Google Shape;420;p48"/>
          <p:cNvSpPr txBox="1"/>
          <p:nvPr>
            <p:ph type="title"/>
          </p:nvPr>
        </p:nvSpPr>
        <p:spPr>
          <a:xfrm>
            <a:off x="225350" y="1552850"/>
            <a:ext cx="8735100" cy="335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r>
              <a:rPr lang="en" u="sng">
                <a:solidFill>
                  <a:srgbClr val="DD3333"/>
                </a:solidFill>
              </a:rPr>
              <a:t>Salsa20</a:t>
            </a:r>
            <a:r>
              <a:rPr lang="en"/>
              <a:t>: </a:t>
            </a:r>
            <a:endParaRPr/>
          </a:p>
          <a:p>
            <a:pPr indent="-317500" lvl="0" marL="457200" rtl="0" algn="l">
              <a:spcBef>
                <a:spcPts val="0"/>
              </a:spcBef>
              <a:spcAft>
                <a:spcPts val="0"/>
              </a:spcAft>
              <a:buSzPts val="1400"/>
              <a:buChar char="●"/>
            </a:pPr>
            <a:r>
              <a:rPr lang="en" u="sng">
                <a:solidFill>
                  <a:schemeClr val="hlink"/>
                </a:solidFill>
                <a:hlinkClick r:id="rId4"/>
              </a:rPr>
              <a:t>https://he.wikipedia.org/wiki/Salsa20</a:t>
            </a:r>
            <a:endParaRPr/>
          </a:p>
          <a:p>
            <a:pPr indent="-317500" lvl="0" marL="457200" rtl="0" algn="l">
              <a:spcBef>
                <a:spcPts val="0"/>
              </a:spcBef>
              <a:spcAft>
                <a:spcPts val="0"/>
              </a:spcAft>
              <a:buSzPts val="1400"/>
              <a:buChar char="●"/>
            </a:pPr>
            <a:r>
              <a:rPr lang="en"/>
              <a:t> </a:t>
            </a:r>
            <a:r>
              <a:rPr lang="en" u="sng"/>
              <a:t>https://en.wikipedia.org/wiki/Salsa20</a:t>
            </a:r>
            <a:r>
              <a:rPr lang="en" u="sng"/>
              <a:t> </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 u="sng">
                <a:solidFill>
                  <a:srgbClr val="DD3333"/>
                </a:solidFill>
              </a:rPr>
              <a:t>EC - EL GAMAL:</a:t>
            </a:r>
            <a:endParaRPr u="sng">
              <a:solidFill>
                <a:srgbClr val="DD3333"/>
              </a:solidFill>
            </a:endParaRPr>
          </a:p>
          <a:p>
            <a:pPr indent="-317500" lvl="0" marL="457200" rtl="0" algn="l">
              <a:spcBef>
                <a:spcPts val="0"/>
              </a:spcBef>
              <a:spcAft>
                <a:spcPts val="0"/>
              </a:spcAft>
              <a:buSzPts val="1400"/>
              <a:buChar char="●"/>
            </a:pPr>
            <a:r>
              <a:rPr lang="en" u="sng">
                <a:solidFill>
                  <a:schemeClr val="hlink"/>
                </a:solidFill>
                <a:hlinkClick r:id="rId5"/>
              </a:rPr>
              <a:t>https://he.wikipedia.org/wiki/EC-ELGAMALD</a:t>
            </a:r>
            <a:endParaRPr u="sng"/>
          </a:p>
          <a:p>
            <a:pPr indent="-317500" lvl="0" marL="457200" rtl="0" algn="l">
              <a:spcBef>
                <a:spcPts val="0"/>
              </a:spcBef>
              <a:spcAft>
                <a:spcPts val="0"/>
              </a:spcAft>
              <a:buSzPts val="1400"/>
              <a:buChar char="●"/>
            </a:pPr>
            <a:r>
              <a:rPr lang="en" u="sng">
                <a:solidFill>
                  <a:schemeClr val="hlink"/>
                </a:solidFill>
                <a:hlinkClick r:id="rId6"/>
              </a:rPr>
              <a:t>https://he.wikipedia.org/wiki/CURVE_25519</a:t>
            </a:r>
            <a:endParaRPr u="sng"/>
          </a:p>
          <a:p>
            <a:pPr indent="0" lvl="0" marL="0" rtl="0" algn="l">
              <a:spcBef>
                <a:spcPts val="0"/>
              </a:spcBef>
              <a:spcAft>
                <a:spcPts val="0"/>
              </a:spcAft>
              <a:buNone/>
            </a:pPr>
            <a:r>
              <a:t/>
            </a:r>
            <a:endParaRPr u="sng"/>
          </a:p>
          <a:p>
            <a:pPr indent="0" lvl="0" marL="0" rtl="0" algn="l">
              <a:spcBef>
                <a:spcPts val="0"/>
              </a:spcBef>
              <a:spcAft>
                <a:spcPts val="0"/>
              </a:spcAft>
              <a:buNone/>
            </a:pPr>
            <a:r>
              <a:rPr lang="en" u="sng">
                <a:solidFill>
                  <a:srgbClr val="DD3333"/>
                </a:solidFill>
              </a:rPr>
              <a:t>Schnorr:</a:t>
            </a:r>
            <a:endParaRPr u="sng">
              <a:solidFill>
                <a:srgbClr val="DD3333"/>
              </a:solidFill>
            </a:endParaRPr>
          </a:p>
          <a:p>
            <a:pPr indent="-317500" lvl="0" marL="457200" rtl="0" algn="l">
              <a:spcBef>
                <a:spcPts val="0"/>
              </a:spcBef>
              <a:spcAft>
                <a:spcPts val="0"/>
              </a:spcAft>
              <a:buSzPts val="1400"/>
              <a:buChar char="●"/>
            </a:pPr>
            <a:r>
              <a:rPr lang="en" u="sng"/>
              <a:t>https://en.wikipedia.org/wiki/Schnorr_signature</a:t>
            </a:r>
            <a:endParaRPr u="sng"/>
          </a:p>
          <a:p>
            <a:pPr indent="-317500" lvl="0" marL="457200" rtl="0" algn="l">
              <a:spcBef>
                <a:spcPts val="0"/>
              </a:spcBef>
              <a:spcAft>
                <a:spcPts val="0"/>
              </a:spcAft>
              <a:buSzPts val="1400"/>
              <a:buChar char="●"/>
            </a:pPr>
            <a:r>
              <a:rPr lang="en" u="sng"/>
              <a:t>https://www.youtube.com/watch?v=mV9hXEFUB6A</a:t>
            </a:r>
            <a:endParaRPr u="sng"/>
          </a:p>
          <a:p>
            <a:pPr indent="0" lvl="0" marL="0" rtl="0" algn="l">
              <a:spcBef>
                <a:spcPts val="0"/>
              </a:spcBef>
              <a:spcAft>
                <a:spcPts val="0"/>
              </a:spcAft>
              <a:buNone/>
            </a:pPr>
            <a:r>
              <a:t/>
            </a:r>
            <a:endParaRPr u="sng"/>
          </a:p>
        </p:txBody>
      </p:sp>
      <p:sp>
        <p:nvSpPr>
          <p:cNvPr id="421" name="Google Shape;421;p48"/>
          <p:cNvSpPr txBox="1"/>
          <p:nvPr>
            <p:ph idx="6" type="title"/>
          </p:nvPr>
        </p:nvSpPr>
        <p:spPr>
          <a:xfrm>
            <a:off x="720000" y="1843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References</a:t>
            </a:r>
            <a:endParaRPr sz="3300">
              <a:solidFill>
                <a:srgbClr val="FFFF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6" type="title"/>
          </p:nvPr>
        </p:nvSpPr>
        <p:spPr>
          <a:xfrm>
            <a:off x="2298825" y="593475"/>
            <a:ext cx="4525200" cy="23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 you !</a:t>
            </a:r>
            <a:endParaRPr sz="7200"/>
          </a:p>
        </p:txBody>
      </p:sp>
      <p:pic>
        <p:nvPicPr>
          <p:cNvPr id="427" name="Google Shape;427;p49"/>
          <p:cNvPicPr preferRelativeResize="0"/>
          <p:nvPr/>
        </p:nvPicPr>
        <p:blipFill>
          <a:blip r:embed="rId3">
            <a:alphaModFix/>
          </a:blip>
          <a:stretch>
            <a:fillRect/>
          </a:stretch>
        </p:blipFill>
        <p:spPr>
          <a:xfrm>
            <a:off x="3362938" y="2178450"/>
            <a:ext cx="2418125" cy="241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4"/>
          <p:cNvSpPr txBox="1"/>
          <p:nvPr>
            <p:ph type="title"/>
          </p:nvPr>
        </p:nvSpPr>
        <p:spPr>
          <a:xfrm>
            <a:off x="1664124" y="1376425"/>
            <a:ext cx="38982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 Sensitive information</a:t>
            </a:r>
            <a:endParaRPr/>
          </a:p>
        </p:txBody>
      </p:sp>
      <p:sp>
        <p:nvSpPr>
          <p:cNvPr id="117" name="Google Shape;117;p24"/>
          <p:cNvSpPr txBox="1"/>
          <p:nvPr>
            <p:ph idx="2" type="title"/>
          </p:nvPr>
        </p:nvSpPr>
        <p:spPr>
          <a:xfrm>
            <a:off x="2864287" y="2369663"/>
            <a:ext cx="2339100" cy="421500"/>
          </a:xfrm>
          <a:prstGeom prst="rect">
            <a:avLst/>
          </a:prstGeom>
        </p:spPr>
        <p:txBody>
          <a:bodyPr anchorCtr="0" anchor="ctr" bIns="91425" lIns="91425" spcFirstLastPara="1" rIns="91425" wrap="square" tIns="91425">
            <a:noAutofit/>
          </a:bodyPr>
          <a:lstStyle/>
          <a:p>
            <a:pPr indent="0" lvl="0" marL="0" marR="0" rtl="0" algn="l">
              <a:spcBef>
                <a:spcPts val="0"/>
              </a:spcBef>
              <a:spcAft>
                <a:spcPts val="0"/>
              </a:spcAft>
              <a:buNone/>
            </a:pPr>
            <a:r>
              <a:rPr lang="en"/>
              <a:t>Others</a:t>
            </a:r>
            <a:endParaRPr/>
          </a:p>
        </p:txBody>
      </p:sp>
      <p:sp>
        <p:nvSpPr>
          <p:cNvPr id="118" name="Google Shape;118;p24"/>
          <p:cNvSpPr txBox="1"/>
          <p:nvPr>
            <p:ph idx="3" type="subTitle"/>
          </p:nvPr>
        </p:nvSpPr>
        <p:spPr>
          <a:xfrm>
            <a:off x="2864275" y="2772850"/>
            <a:ext cx="48555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want them to know the content of your message </a:t>
            </a:r>
            <a:endParaRPr/>
          </a:p>
          <a:p>
            <a:pPr indent="0" lvl="0" marL="0" rtl="0" algn="l">
              <a:lnSpc>
                <a:spcPct val="100000"/>
              </a:lnSpc>
              <a:spcBef>
                <a:spcPts val="1600"/>
              </a:spcBef>
              <a:spcAft>
                <a:spcPts val="1600"/>
              </a:spcAft>
              <a:buNone/>
            </a:pPr>
            <a:r>
              <a:t/>
            </a:r>
            <a:endParaRPr/>
          </a:p>
        </p:txBody>
      </p:sp>
      <p:sp>
        <p:nvSpPr>
          <p:cNvPr id="119" name="Google Shape;119;p24"/>
          <p:cNvSpPr txBox="1"/>
          <p:nvPr>
            <p:ph idx="4" type="title"/>
          </p:nvPr>
        </p:nvSpPr>
        <p:spPr>
          <a:xfrm>
            <a:off x="3911313" y="3487050"/>
            <a:ext cx="2339100" cy="421500"/>
          </a:xfrm>
          <a:prstGeom prst="rect">
            <a:avLst/>
          </a:prstGeom>
        </p:spPr>
        <p:txBody>
          <a:bodyPr anchorCtr="0" anchor="ctr" bIns="91425" lIns="91425" spcFirstLastPara="1" rIns="91425" wrap="square" tIns="91425">
            <a:noAutofit/>
          </a:bodyPr>
          <a:lstStyle/>
          <a:p>
            <a:pPr indent="0" lvl="0" marL="0" marR="72000" rtl="0" algn="l">
              <a:spcBef>
                <a:spcPts val="0"/>
              </a:spcBef>
              <a:spcAft>
                <a:spcPts val="0"/>
              </a:spcAft>
              <a:buNone/>
            </a:pPr>
            <a:r>
              <a:rPr lang="en"/>
              <a:t>Attackers</a:t>
            </a:r>
            <a:endParaRPr/>
          </a:p>
        </p:txBody>
      </p:sp>
      <p:sp>
        <p:nvSpPr>
          <p:cNvPr id="120" name="Google Shape;120;p24"/>
          <p:cNvSpPr txBox="1"/>
          <p:nvPr>
            <p:ph idx="5" type="subTitle"/>
          </p:nvPr>
        </p:nvSpPr>
        <p:spPr>
          <a:xfrm>
            <a:off x="3911303" y="3814000"/>
            <a:ext cx="5540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a:t>
            </a:r>
            <a:r>
              <a:rPr lang="en"/>
              <a:t>ould easily eavesdrop, or change the amount of the payment</a:t>
            </a:r>
            <a:endParaRPr/>
          </a:p>
          <a:p>
            <a:pPr indent="0" lvl="0" marL="0" rtl="0" algn="l">
              <a:lnSpc>
                <a:spcPct val="100000"/>
              </a:lnSpc>
              <a:spcBef>
                <a:spcPts val="1600"/>
              </a:spcBef>
              <a:spcAft>
                <a:spcPts val="1600"/>
              </a:spcAft>
              <a:buNone/>
            </a:pPr>
            <a:r>
              <a:t/>
            </a:r>
            <a:endParaRPr/>
          </a:p>
        </p:txBody>
      </p:sp>
      <p:sp>
        <p:nvSpPr>
          <p:cNvPr id="121" name="Google Shape;121;p24"/>
          <p:cNvSpPr txBox="1"/>
          <p:nvPr>
            <p:ph idx="8" type="title"/>
          </p:nvPr>
        </p:nvSpPr>
        <p:spPr>
          <a:xfrm>
            <a:off x="3102337" y="37739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03</a:t>
            </a:r>
            <a:endParaRPr>
              <a:solidFill>
                <a:srgbClr val="FF0000"/>
              </a:solidFill>
            </a:endParaRPr>
          </a:p>
        </p:txBody>
      </p:sp>
      <p:sp>
        <p:nvSpPr>
          <p:cNvPr id="122" name="Google Shape;122;p24"/>
          <p:cNvSpPr txBox="1"/>
          <p:nvPr>
            <p:ph idx="9" type="title"/>
          </p:nvPr>
        </p:nvSpPr>
        <p:spPr>
          <a:xfrm>
            <a:off x="932937" y="15779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01</a:t>
            </a:r>
            <a:endParaRPr>
              <a:solidFill>
                <a:srgbClr val="FF0000"/>
              </a:solidFill>
            </a:endParaRPr>
          </a:p>
        </p:txBody>
      </p:sp>
      <p:sp>
        <p:nvSpPr>
          <p:cNvPr id="123" name="Google Shape;123;p24"/>
          <p:cNvSpPr txBox="1"/>
          <p:nvPr>
            <p:ph idx="14" type="title"/>
          </p:nvPr>
        </p:nvSpPr>
        <p:spPr>
          <a:xfrm>
            <a:off x="2067712" y="25574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02</a:t>
            </a:r>
            <a:endParaRPr>
              <a:solidFill>
                <a:srgbClr val="FF0000"/>
              </a:solidFill>
            </a:endParaRPr>
          </a:p>
        </p:txBody>
      </p:sp>
      <p:cxnSp>
        <p:nvCxnSpPr>
          <p:cNvPr id="124" name="Google Shape;124;p24"/>
          <p:cNvCxnSpPr/>
          <p:nvPr/>
        </p:nvCxnSpPr>
        <p:spPr>
          <a:xfrm>
            <a:off x="3778538" y="36790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25" name="Google Shape;125;p24"/>
          <p:cNvCxnSpPr/>
          <p:nvPr/>
        </p:nvCxnSpPr>
        <p:spPr>
          <a:xfrm>
            <a:off x="2743988" y="25346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26" name="Google Shape;126;p24"/>
          <p:cNvCxnSpPr/>
          <p:nvPr/>
        </p:nvCxnSpPr>
        <p:spPr>
          <a:xfrm>
            <a:off x="1609138" y="1467828"/>
            <a:ext cx="0" cy="630600"/>
          </a:xfrm>
          <a:prstGeom prst="straightConnector1">
            <a:avLst/>
          </a:prstGeom>
          <a:noFill/>
          <a:ln cap="flat" cmpd="sng" w="19050">
            <a:solidFill>
              <a:schemeClr val="lt2"/>
            </a:solidFill>
            <a:prstDash val="solid"/>
            <a:round/>
            <a:headEnd len="med" w="med" type="oval"/>
            <a:tailEnd len="med" w="med" type="oval"/>
          </a:ln>
        </p:spPr>
      </p:cxnSp>
      <p:sp>
        <p:nvSpPr>
          <p:cNvPr id="127" name="Google Shape;127;p24"/>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Motivation</a:t>
            </a:r>
            <a:endParaRPr sz="1100">
              <a:solidFill>
                <a:srgbClr val="FFFF00"/>
              </a:solidFill>
            </a:endParaRPr>
          </a:p>
        </p:txBody>
      </p:sp>
      <p:sp>
        <p:nvSpPr>
          <p:cNvPr id="128" name="Google Shape;128;p24"/>
          <p:cNvSpPr txBox="1"/>
          <p:nvPr>
            <p:ph idx="3" type="subTitle"/>
          </p:nvPr>
        </p:nvSpPr>
        <p:spPr>
          <a:xfrm>
            <a:off x="1728926" y="1724375"/>
            <a:ext cx="3474600" cy="64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personal information and </a:t>
            </a:r>
            <a:r>
              <a:rPr lang="en"/>
              <a:t>credit card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25"/>
          <p:cNvGrpSpPr/>
          <p:nvPr/>
        </p:nvGrpSpPr>
        <p:grpSpPr>
          <a:xfrm>
            <a:off x="1725120" y="1322125"/>
            <a:ext cx="5514281" cy="3329664"/>
            <a:chOff x="3578510" y="1419647"/>
            <a:chExt cx="4021500" cy="3062887"/>
          </a:xfrm>
        </p:grpSpPr>
        <p:sp>
          <p:nvSpPr>
            <p:cNvPr id="134" name="Google Shape;134;p25"/>
            <p:cNvSpPr/>
            <p:nvPr/>
          </p:nvSpPr>
          <p:spPr>
            <a:xfrm>
              <a:off x="3716658" y="1548119"/>
              <a:ext cx="3748500" cy="2285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3578510" y="1419647"/>
              <a:ext cx="4021500" cy="2544300"/>
            </a:xfrm>
            <a:prstGeom prst="roundRect">
              <a:avLst>
                <a:gd fmla="val 385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25"/>
            <p:cNvGrpSpPr/>
            <p:nvPr/>
          </p:nvGrpSpPr>
          <p:grpSpPr>
            <a:xfrm>
              <a:off x="3605853" y="1447364"/>
              <a:ext cx="3966900" cy="3035170"/>
              <a:chOff x="3605853" y="1447364"/>
              <a:chExt cx="3966900" cy="3035170"/>
            </a:xfrm>
          </p:grpSpPr>
          <p:sp>
            <p:nvSpPr>
              <p:cNvPr id="137" name="Google Shape;137;p25"/>
              <p:cNvSpPr/>
              <p:nvPr/>
            </p:nvSpPr>
            <p:spPr>
              <a:xfrm>
                <a:off x="3605853" y="1447364"/>
                <a:ext cx="3966900" cy="2488800"/>
              </a:xfrm>
              <a:prstGeom prst="roundRect">
                <a:avLst>
                  <a:gd fmla="val 3282"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139" name="Google Shape;139;p25"/>
            <p:cNvCxnSpPr/>
            <p:nvPr/>
          </p:nvCxnSpPr>
          <p:spPr>
            <a:xfrm>
              <a:off x="4915750" y="4433452"/>
              <a:ext cx="1353300" cy="0"/>
            </a:xfrm>
            <a:prstGeom prst="straightConnector1">
              <a:avLst/>
            </a:prstGeom>
            <a:noFill/>
            <a:ln cap="flat" cmpd="sng" w="19050">
              <a:solidFill>
                <a:schemeClr val="lt2"/>
              </a:solidFill>
              <a:prstDash val="solid"/>
              <a:round/>
              <a:headEnd len="med" w="med" type="none"/>
              <a:tailEnd len="med" w="med" type="none"/>
            </a:ln>
          </p:spPr>
        </p:cxnSp>
      </p:grpSp>
      <p:sp>
        <p:nvSpPr>
          <p:cNvPr id="140" name="Google Shape;140;p25"/>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300">
                <a:solidFill>
                  <a:srgbClr val="FFFF00"/>
                </a:solidFill>
                <a:latin typeface="Arial"/>
                <a:ea typeface="Arial"/>
                <a:cs typeface="Arial"/>
                <a:sym typeface="Arial"/>
              </a:rPr>
              <a:t>Message modification attack</a:t>
            </a:r>
            <a:endParaRPr sz="1100">
              <a:solidFill>
                <a:srgbClr val="FFFF00"/>
              </a:solidFill>
            </a:endParaRPr>
          </a:p>
        </p:txBody>
      </p:sp>
      <p:pic>
        <p:nvPicPr>
          <p:cNvPr id="141" name="Google Shape;141;p25"/>
          <p:cNvPicPr preferRelativeResize="0"/>
          <p:nvPr/>
        </p:nvPicPr>
        <p:blipFill>
          <a:blip r:embed="rId3">
            <a:alphaModFix/>
          </a:blip>
          <a:stretch>
            <a:fillRect/>
          </a:stretch>
        </p:blipFill>
        <p:spPr>
          <a:xfrm>
            <a:off x="1948300" y="1494475"/>
            <a:ext cx="5071776" cy="241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6"/>
          <p:cNvSpPr txBox="1"/>
          <p:nvPr>
            <p:ph idx="6" type="title"/>
          </p:nvPr>
        </p:nvSpPr>
        <p:spPr>
          <a:xfrm>
            <a:off x="7200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rPr>
              <a:t>Main algorithms</a:t>
            </a:r>
            <a:endParaRPr sz="3000">
              <a:solidFill>
                <a:srgbClr val="FFFF00"/>
              </a:solidFill>
            </a:endParaRPr>
          </a:p>
        </p:txBody>
      </p:sp>
      <p:sp>
        <p:nvSpPr>
          <p:cNvPr id="147" name="Google Shape;147;p26"/>
          <p:cNvSpPr txBox="1"/>
          <p:nvPr>
            <p:ph idx="1" type="subTitle"/>
          </p:nvPr>
        </p:nvSpPr>
        <p:spPr>
          <a:xfrm>
            <a:off x="720000" y="2055925"/>
            <a:ext cx="2218200" cy="972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0000"/>
                </a:solidFill>
                <a:latin typeface="Arial"/>
                <a:ea typeface="Arial"/>
                <a:cs typeface="Arial"/>
                <a:sym typeface="Arial"/>
              </a:rPr>
              <a:t>Salsa20 algorithm</a:t>
            </a:r>
            <a:endParaRPr b="1" sz="1800">
              <a:solidFill>
                <a:srgbClr val="FF0000"/>
              </a:solidFill>
              <a:latin typeface="Arial"/>
              <a:ea typeface="Arial"/>
              <a:cs typeface="Arial"/>
              <a:sym typeface="Arial"/>
            </a:endParaRPr>
          </a:p>
          <a:p>
            <a:pPr indent="0" lvl="0" marL="0" rtl="0" algn="ctr">
              <a:lnSpc>
                <a:spcPct val="115000"/>
              </a:lnSpc>
              <a:spcBef>
                <a:spcPts val="0"/>
              </a:spcBef>
              <a:spcAft>
                <a:spcPts val="0"/>
              </a:spcAft>
              <a:buNone/>
            </a:pPr>
            <a:r>
              <a:rPr lang="en" sz="1600">
                <a:latin typeface="Arial"/>
                <a:ea typeface="Arial"/>
                <a:cs typeface="Arial"/>
                <a:sym typeface="Arial"/>
              </a:rPr>
              <a:t>symmetric cipher that will encrypt and decrypt your payment</a:t>
            </a:r>
            <a:endParaRPr sz="1600">
              <a:latin typeface="Arial"/>
              <a:ea typeface="Arial"/>
              <a:cs typeface="Arial"/>
              <a:sym typeface="Arial"/>
            </a:endParaRPr>
          </a:p>
          <a:p>
            <a:pPr indent="0" lvl="0" marL="0" rtl="0" algn="ctr">
              <a:spcBef>
                <a:spcPts val="0"/>
              </a:spcBef>
              <a:spcAft>
                <a:spcPts val="1600"/>
              </a:spcAft>
              <a:buNone/>
            </a:pPr>
            <a:r>
              <a:t/>
            </a:r>
            <a:endParaRPr/>
          </a:p>
        </p:txBody>
      </p:sp>
      <p:sp>
        <p:nvSpPr>
          <p:cNvPr id="148" name="Google Shape;148;p26"/>
          <p:cNvSpPr txBox="1"/>
          <p:nvPr>
            <p:ph idx="2" type="subTitle"/>
          </p:nvPr>
        </p:nvSpPr>
        <p:spPr>
          <a:xfrm>
            <a:off x="5883975" y="2055925"/>
            <a:ext cx="3037200" cy="972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0000"/>
                </a:solidFill>
                <a:latin typeface="Arial"/>
                <a:ea typeface="Arial"/>
                <a:cs typeface="Arial"/>
                <a:sym typeface="Arial"/>
              </a:rPr>
              <a:t>Schnorr signature</a:t>
            </a:r>
            <a:endParaRPr b="1" sz="1800">
              <a:solidFill>
                <a:srgbClr val="FF0000"/>
              </a:solidFill>
              <a:latin typeface="Arial"/>
              <a:ea typeface="Arial"/>
              <a:cs typeface="Arial"/>
              <a:sym typeface="Arial"/>
            </a:endParaRPr>
          </a:p>
          <a:p>
            <a:pPr indent="0" lvl="0" marL="0" rtl="0" algn="ctr">
              <a:lnSpc>
                <a:spcPct val="115000"/>
              </a:lnSpc>
              <a:spcBef>
                <a:spcPts val="0"/>
              </a:spcBef>
              <a:spcAft>
                <a:spcPts val="0"/>
              </a:spcAft>
              <a:buNone/>
            </a:pPr>
            <a:r>
              <a:rPr lang="en" sz="1600">
                <a:latin typeface="Arial"/>
                <a:ea typeface="Arial"/>
                <a:cs typeface="Arial"/>
                <a:sym typeface="Arial"/>
              </a:rPr>
              <a:t>verifying that the </a:t>
            </a:r>
            <a:r>
              <a:rPr lang="en" sz="1600">
                <a:latin typeface="Arial"/>
                <a:ea typeface="Arial"/>
                <a:cs typeface="Arial"/>
                <a:sym typeface="Arial"/>
              </a:rPr>
              <a:t>payment</a:t>
            </a:r>
            <a:r>
              <a:rPr lang="en" sz="1600">
                <a:latin typeface="Arial"/>
                <a:ea typeface="Arial"/>
                <a:cs typeface="Arial"/>
                <a:sym typeface="Arial"/>
              </a:rPr>
              <a:t> was created by a known sender (authentication)</a:t>
            </a:r>
            <a:endParaRPr sz="1600">
              <a:latin typeface="Arial"/>
              <a:ea typeface="Arial"/>
              <a:cs typeface="Arial"/>
              <a:sym typeface="Arial"/>
            </a:endParaRPr>
          </a:p>
          <a:p>
            <a:pPr indent="0" lvl="0" marL="0" rtl="0" algn="ctr">
              <a:spcBef>
                <a:spcPts val="0"/>
              </a:spcBef>
              <a:spcAft>
                <a:spcPts val="1600"/>
              </a:spcAft>
              <a:buNone/>
            </a:pPr>
            <a:r>
              <a:t/>
            </a:r>
            <a:endParaRPr sz="1600">
              <a:solidFill>
                <a:srgbClr val="FFFF00"/>
              </a:solidFill>
            </a:endParaRPr>
          </a:p>
        </p:txBody>
      </p:sp>
      <p:sp>
        <p:nvSpPr>
          <p:cNvPr id="149" name="Google Shape;149;p26"/>
          <p:cNvSpPr txBox="1"/>
          <p:nvPr>
            <p:ph idx="3" type="subTitle"/>
          </p:nvPr>
        </p:nvSpPr>
        <p:spPr>
          <a:xfrm>
            <a:off x="2891000" y="2055925"/>
            <a:ext cx="3392100" cy="9720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0000"/>
                </a:solidFill>
                <a:latin typeface="Arial"/>
                <a:ea typeface="Arial"/>
                <a:cs typeface="Arial"/>
                <a:sym typeface="Arial"/>
              </a:rPr>
              <a:t>EC </a:t>
            </a:r>
            <a:r>
              <a:rPr b="1" lang="en" sz="1800">
                <a:solidFill>
                  <a:srgbClr val="FF0000"/>
                </a:solidFill>
                <a:latin typeface="Arial"/>
                <a:ea typeface="Arial"/>
                <a:cs typeface="Arial"/>
                <a:sym typeface="Arial"/>
              </a:rPr>
              <a:t>El-Gamal</a:t>
            </a:r>
            <a:r>
              <a:rPr b="1" lang="en" sz="1600">
                <a:solidFill>
                  <a:srgbClr val="FF0000"/>
                </a:solidFill>
                <a:latin typeface="Arial"/>
                <a:ea typeface="Arial"/>
                <a:cs typeface="Arial"/>
                <a:sym typeface="Arial"/>
              </a:rPr>
              <a:t> </a:t>
            </a:r>
            <a:endParaRPr b="1" sz="1600">
              <a:solidFill>
                <a:srgbClr val="FF0000"/>
              </a:solidFill>
              <a:latin typeface="Arial"/>
              <a:ea typeface="Arial"/>
              <a:cs typeface="Arial"/>
              <a:sym typeface="Arial"/>
            </a:endParaRPr>
          </a:p>
          <a:p>
            <a:pPr indent="0" lvl="0" marL="0" rtl="0" algn="ctr">
              <a:lnSpc>
                <a:spcPct val="115000"/>
              </a:lnSpc>
              <a:spcBef>
                <a:spcPts val="0"/>
              </a:spcBef>
              <a:spcAft>
                <a:spcPts val="0"/>
              </a:spcAft>
              <a:buNone/>
            </a:pPr>
            <a:r>
              <a:rPr lang="en" sz="1600">
                <a:latin typeface="Arial"/>
                <a:ea typeface="Arial"/>
                <a:cs typeface="Arial"/>
                <a:sym typeface="Arial"/>
              </a:rPr>
              <a:t> asymmetric key encryption algorithm for public-key cryptography </a:t>
            </a:r>
            <a:endParaRPr sz="1600">
              <a:latin typeface="Arial"/>
              <a:ea typeface="Arial"/>
              <a:cs typeface="Arial"/>
              <a:sym typeface="Arial"/>
            </a:endParaRPr>
          </a:p>
          <a:p>
            <a:pPr indent="0" lvl="0" marL="0" rtl="0" algn="ctr">
              <a:spcBef>
                <a:spcPts val="0"/>
              </a:spcBef>
              <a:spcAft>
                <a:spcPts val="1600"/>
              </a:spcAft>
              <a:buNone/>
            </a:pPr>
            <a:r>
              <a:t/>
            </a:r>
            <a:endParaRPr/>
          </a:p>
        </p:txBody>
      </p:sp>
      <p:sp>
        <p:nvSpPr>
          <p:cNvPr id="150" name="Google Shape;150;p26"/>
          <p:cNvSpPr txBox="1"/>
          <p:nvPr>
            <p:ph type="title"/>
          </p:nvPr>
        </p:nvSpPr>
        <p:spPr>
          <a:xfrm>
            <a:off x="98070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
            </a:r>
            <a:endParaRPr/>
          </a:p>
        </p:txBody>
      </p:sp>
      <p:sp>
        <p:nvSpPr>
          <p:cNvPr id="151" name="Google Shape;151;p26"/>
          <p:cNvSpPr txBox="1"/>
          <p:nvPr>
            <p:ph idx="4" type="title"/>
          </p:nvPr>
        </p:nvSpPr>
        <p:spPr>
          <a:xfrm>
            <a:off x="6623150"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
            </a:r>
            <a:endParaRPr/>
          </a:p>
        </p:txBody>
      </p:sp>
      <p:sp>
        <p:nvSpPr>
          <p:cNvPr id="152" name="Google Shape;152;p26"/>
          <p:cNvSpPr txBox="1"/>
          <p:nvPr>
            <p:ph idx="5" type="title"/>
          </p:nvPr>
        </p:nvSpPr>
        <p:spPr>
          <a:xfrm>
            <a:off x="3801912" y="3436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t>
            </a:r>
            <a:endParaRPr/>
          </a:p>
        </p:txBody>
      </p:sp>
      <p:cxnSp>
        <p:nvCxnSpPr>
          <p:cNvPr id="153" name="Google Shape;153;p26"/>
          <p:cNvCxnSpPr/>
          <p:nvPr/>
        </p:nvCxnSpPr>
        <p:spPr>
          <a:xfrm>
            <a:off x="1750350" y="3027925"/>
            <a:ext cx="0" cy="408600"/>
          </a:xfrm>
          <a:prstGeom prst="straightConnector1">
            <a:avLst/>
          </a:prstGeom>
          <a:noFill/>
          <a:ln cap="flat" cmpd="sng" w="19050">
            <a:solidFill>
              <a:schemeClr val="lt2"/>
            </a:solidFill>
            <a:prstDash val="solid"/>
            <a:round/>
            <a:headEnd len="med" w="med" type="oval"/>
            <a:tailEnd len="med" w="med" type="oval"/>
          </a:ln>
        </p:spPr>
      </p:cxnSp>
      <p:pic>
        <p:nvPicPr>
          <p:cNvPr id="154" name="Google Shape;154;p26"/>
          <p:cNvPicPr preferRelativeResize="0"/>
          <p:nvPr/>
        </p:nvPicPr>
        <p:blipFill>
          <a:blip r:embed="rId4">
            <a:alphaModFix/>
          </a:blip>
          <a:stretch>
            <a:fillRect/>
          </a:stretch>
        </p:blipFill>
        <p:spPr>
          <a:xfrm>
            <a:off x="1290835" y="4001325"/>
            <a:ext cx="919025" cy="919025"/>
          </a:xfrm>
          <a:prstGeom prst="rect">
            <a:avLst/>
          </a:prstGeom>
          <a:noFill/>
          <a:ln>
            <a:noFill/>
          </a:ln>
        </p:spPr>
      </p:pic>
      <p:pic>
        <p:nvPicPr>
          <p:cNvPr id="155" name="Google Shape;155;p26"/>
          <p:cNvPicPr preferRelativeResize="0"/>
          <p:nvPr/>
        </p:nvPicPr>
        <p:blipFill>
          <a:blip r:embed="rId5">
            <a:alphaModFix/>
          </a:blip>
          <a:stretch>
            <a:fillRect/>
          </a:stretch>
        </p:blipFill>
        <p:spPr>
          <a:xfrm>
            <a:off x="4161450" y="4001323"/>
            <a:ext cx="820250" cy="820229"/>
          </a:xfrm>
          <a:prstGeom prst="rect">
            <a:avLst/>
          </a:prstGeom>
          <a:noFill/>
          <a:ln>
            <a:noFill/>
          </a:ln>
        </p:spPr>
      </p:pic>
      <p:pic>
        <p:nvPicPr>
          <p:cNvPr id="156" name="Google Shape;156;p26"/>
          <p:cNvPicPr preferRelativeResize="0"/>
          <p:nvPr/>
        </p:nvPicPr>
        <p:blipFill>
          <a:blip r:embed="rId6">
            <a:alphaModFix/>
          </a:blip>
          <a:stretch>
            <a:fillRect/>
          </a:stretch>
        </p:blipFill>
        <p:spPr>
          <a:xfrm>
            <a:off x="6899975" y="3974837"/>
            <a:ext cx="972000" cy="972000"/>
          </a:xfrm>
          <a:prstGeom prst="rect">
            <a:avLst/>
          </a:prstGeom>
          <a:noFill/>
          <a:ln>
            <a:noFill/>
          </a:ln>
        </p:spPr>
      </p:pic>
      <p:cxnSp>
        <p:nvCxnSpPr>
          <p:cNvPr id="157" name="Google Shape;157;p26"/>
          <p:cNvCxnSpPr/>
          <p:nvPr/>
        </p:nvCxnSpPr>
        <p:spPr>
          <a:xfrm>
            <a:off x="4587050" y="302792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158" name="Google Shape;158;p26"/>
          <p:cNvCxnSpPr/>
          <p:nvPr/>
        </p:nvCxnSpPr>
        <p:spPr>
          <a:xfrm>
            <a:off x="7385963" y="3027925"/>
            <a:ext cx="0" cy="408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1" type="body"/>
          </p:nvPr>
        </p:nvSpPr>
        <p:spPr>
          <a:xfrm flipH="1" rot="2700133">
            <a:off x="-1391383" y="-325756"/>
            <a:ext cx="5486371" cy="5486371"/>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4" name="Google Shape;164;p27"/>
          <p:cNvSpPr txBox="1"/>
          <p:nvPr>
            <p:ph type="title"/>
          </p:nvPr>
        </p:nvSpPr>
        <p:spPr>
          <a:xfrm>
            <a:off x="-536250" y="1606500"/>
            <a:ext cx="5767200" cy="19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solidFill>
                  <a:srgbClr val="FFFF00"/>
                </a:solidFill>
                <a:latin typeface="Arial"/>
                <a:ea typeface="Arial"/>
                <a:cs typeface="Arial"/>
                <a:sym typeface="Arial"/>
              </a:rPr>
              <a:t>Salsa20 </a:t>
            </a:r>
            <a:endParaRPr sz="5400">
              <a:solidFill>
                <a:srgbClr val="FFFF00"/>
              </a:solidFill>
              <a:latin typeface="Arial"/>
              <a:ea typeface="Arial"/>
              <a:cs typeface="Arial"/>
              <a:sym typeface="Arial"/>
            </a:endParaRPr>
          </a:p>
          <a:p>
            <a:pPr indent="0" lvl="0" marL="0" rtl="0" algn="ctr">
              <a:spcBef>
                <a:spcPts val="0"/>
              </a:spcBef>
              <a:spcAft>
                <a:spcPts val="0"/>
              </a:spcAft>
              <a:buNone/>
            </a:pPr>
            <a:r>
              <a:rPr lang="en" sz="5400">
                <a:solidFill>
                  <a:srgbClr val="FFFF00"/>
                </a:solidFill>
                <a:latin typeface="Arial"/>
                <a:ea typeface="Arial"/>
                <a:cs typeface="Arial"/>
                <a:sym typeface="Arial"/>
              </a:rPr>
              <a:t>Algorithm</a:t>
            </a:r>
            <a:endParaRPr sz="5400">
              <a:solidFill>
                <a:srgbClr val="FFFF00"/>
              </a:solidFill>
              <a:latin typeface="Arial"/>
              <a:ea typeface="Arial"/>
              <a:cs typeface="Arial"/>
              <a:sym typeface="Arial"/>
            </a:endParaRPr>
          </a:p>
        </p:txBody>
      </p:sp>
      <p:pic>
        <p:nvPicPr>
          <p:cNvPr id="165" name="Google Shape;165;p27"/>
          <p:cNvPicPr preferRelativeResize="0"/>
          <p:nvPr/>
        </p:nvPicPr>
        <p:blipFill>
          <a:blip r:embed="rId3">
            <a:alphaModFix/>
          </a:blip>
          <a:stretch>
            <a:fillRect/>
          </a:stretch>
        </p:blipFill>
        <p:spPr>
          <a:xfrm>
            <a:off x="5998600" y="1804750"/>
            <a:ext cx="3135476" cy="332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Salsa 20 introduction</a:t>
            </a:r>
            <a:endParaRPr sz="1100">
              <a:solidFill>
                <a:srgbClr val="FFFF00"/>
              </a:solidFill>
            </a:endParaRPr>
          </a:p>
        </p:txBody>
      </p:sp>
      <p:sp>
        <p:nvSpPr>
          <p:cNvPr id="171" name="Google Shape;171;p28"/>
          <p:cNvSpPr txBox="1"/>
          <p:nvPr>
            <p:ph type="title"/>
          </p:nvPr>
        </p:nvSpPr>
        <p:spPr>
          <a:xfrm>
            <a:off x="679826" y="1473975"/>
            <a:ext cx="61287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t>Salsa20 is a </a:t>
            </a:r>
            <a:r>
              <a:rPr b="0" lang="en" sz="2000">
                <a:solidFill>
                  <a:srgbClr val="FF0000"/>
                </a:solidFill>
              </a:rPr>
              <a:t>stream cipher</a:t>
            </a:r>
            <a:r>
              <a:rPr b="0" lang="en" sz="2000"/>
              <a:t> which uses </a:t>
            </a:r>
            <a:r>
              <a:rPr b="0" lang="en" sz="2000">
                <a:solidFill>
                  <a:srgbClr val="FF0000"/>
                </a:solidFill>
              </a:rPr>
              <a:t>symmetric key</a:t>
            </a:r>
            <a:endParaRPr b="0" sz="2000">
              <a:solidFill>
                <a:srgbClr val="FF0000"/>
              </a:solidFill>
            </a:endParaRPr>
          </a:p>
        </p:txBody>
      </p:sp>
      <p:cxnSp>
        <p:nvCxnSpPr>
          <p:cNvPr id="172" name="Google Shape;172;p28"/>
          <p:cNvCxnSpPr/>
          <p:nvPr/>
        </p:nvCxnSpPr>
        <p:spPr>
          <a:xfrm>
            <a:off x="573038" y="1445628"/>
            <a:ext cx="0" cy="630600"/>
          </a:xfrm>
          <a:prstGeom prst="straightConnector1">
            <a:avLst/>
          </a:prstGeom>
          <a:noFill/>
          <a:ln cap="flat" cmpd="sng" w="19050">
            <a:solidFill>
              <a:schemeClr val="lt2"/>
            </a:solidFill>
            <a:prstDash val="solid"/>
            <a:round/>
            <a:headEnd len="med" w="med" type="oval"/>
            <a:tailEnd len="med" w="med" type="oval"/>
          </a:ln>
        </p:spPr>
      </p:cxnSp>
      <p:sp>
        <p:nvSpPr>
          <p:cNvPr id="173" name="Google Shape;173;p28"/>
          <p:cNvSpPr txBox="1"/>
          <p:nvPr>
            <p:ph type="title"/>
          </p:nvPr>
        </p:nvSpPr>
        <p:spPr>
          <a:xfrm>
            <a:off x="671601" y="2284800"/>
            <a:ext cx="61287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t>Salsa20 was designed in 2005 by </a:t>
            </a:r>
            <a:r>
              <a:rPr b="0" lang="en" sz="2000">
                <a:solidFill>
                  <a:srgbClr val="FF0000"/>
                </a:solidFill>
              </a:rPr>
              <a:t>Daniel Bernstein</a:t>
            </a:r>
            <a:endParaRPr b="0" sz="2000">
              <a:solidFill>
                <a:srgbClr val="FF0000"/>
              </a:solidFill>
            </a:endParaRPr>
          </a:p>
        </p:txBody>
      </p:sp>
      <p:cxnSp>
        <p:nvCxnSpPr>
          <p:cNvPr id="174" name="Google Shape;174;p28"/>
          <p:cNvCxnSpPr/>
          <p:nvPr/>
        </p:nvCxnSpPr>
        <p:spPr>
          <a:xfrm>
            <a:off x="564813" y="2256453"/>
            <a:ext cx="0" cy="630600"/>
          </a:xfrm>
          <a:prstGeom prst="straightConnector1">
            <a:avLst/>
          </a:prstGeom>
          <a:noFill/>
          <a:ln cap="flat" cmpd="sng" w="19050">
            <a:solidFill>
              <a:schemeClr val="lt2"/>
            </a:solidFill>
            <a:prstDash val="solid"/>
            <a:round/>
            <a:headEnd len="med" w="med" type="oval"/>
            <a:tailEnd len="med" w="med" type="oval"/>
          </a:ln>
        </p:spPr>
      </p:cxnSp>
      <p:sp>
        <p:nvSpPr>
          <p:cNvPr id="175" name="Google Shape;175;p28"/>
          <p:cNvSpPr txBox="1"/>
          <p:nvPr>
            <p:ph type="title"/>
          </p:nvPr>
        </p:nvSpPr>
        <p:spPr>
          <a:xfrm>
            <a:off x="621976" y="2988125"/>
            <a:ext cx="61287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t>There are improved version of Salsa20 which is known as </a:t>
            </a:r>
            <a:r>
              <a:rPr b="0" lang="en" sz="2000">
                <a:solidFill>
                  <a:srgbClr val="FF0000"/>
                </a:solidFill>
              </a:rPr>
              <a:t>Chacha</a:t>
            </a:r>
            <a:r>
              <a:rPr b="0" lang="en" sz="2000">
                <a:solidFill>
                  <a:srgbClr val="FF0000"/>
                </a:solidFill>
              </a:rPr>
              <a:t> encryption</a:t>
            </a:r>
            <a:endParaRPr b="0" sz="2000">
              <a:solidFill>
                <a:srgbClr val="FF0000"/>
              </a:solidFill>
            </a:endParaRPr>
          </a:p>
        </p:txBody>
      </p:sp>
      <p:cxnSp>
        <p:nvCxnSpPr>
          <p:cNvPr id="176" name="Google Shape;176;p28"/>
          <p:cNvCxnSpPr/>
          <p:nvPr/>
        </p:nvCxnSpPr>
        <p:spPr>
          <a:xfrm>
            <a:off x="515188" y="3112178"/>
            <a:ext cx="0" cy="630600"/>
          </a:xfrm>
          <a:prstGeom prst="straightConnector1">
            <a:avLst/>
          </a:prstGeom>
          <a:noFill/>
          <a:ln cap="flat" cmpd="sng" w="19050">
            <a:solidFill>
              <a:schemeClr val="lt2"/>
            </a:solidFill>
            <a:prstDash val="solid"/>
            <a:round/>
            <a:headEnd len="med" w="med" type="oval"/>
            <a:tailEnd len="med" w="med" type="oval"/>
          </a:ln>
        </p:spPr>
      </p:cxnSp>
      <p:sp>
        <p:nvSpPr>
          <p:cNvPr id="177" name="Google Shape;177;p28"/>
          <p:cNvSpPr txBox="1"/>
          <p:nvPr>
            <p:ph type="title"/>
          </p:nvPr>
        </p:nvSpPr>
        <p:spPr>
          <a:xfrm>
            <a:off x="635951" y="3941975"/>
            <a:ext cx="61287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 sz="2000"/>
              <a:t>Salsa20 can be used for both </a:t>
            </a:r>
            <a:r>
              <a:rPr b="0" lang="en" sz="2000">
                <a:solidFill>
                  <a:srgbClr val="FF0000"/>
                </a:solidFill>
              </a:rPr>
              <a:t>software and hardware</a:t>
            </a:r>
            <a:r>
              <a:rPr b="0" lang="en" sz="2000"/>
              <a:t> </a:t>
            </a:r>
            <a:r>
              <a:rPr b="0" lang="en" sz="2000"/>
              <a:t>implementation</a:t>
            </a:r>
            <a:endParaRPr b="0" sz="2000"/>
          </a:p>
        </p:txBody>
      </p:sp>
      <p:cxnSp>
        <p:nvCxnSpPr>
          <p:cNvPr id="178" name="Google Shape;178;p28"/>
          <p:cNvCxnSpPr/>
          <p:nvPr/>
        </p:nvCxnSpPr>
        <p:spPr>
          <a:xfrm>
            <a:off x="529163" y="3989828"/>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How does Salsa20 works?</a:t>
            </a:r>
            <a:endParaRPr sz="1100">
              <a:solidFill>
                <a:srgbClr val="FFFF00"/>
              </a:solidFill>
            </a:endParaRPr>
          </a:p>
        </p:txBody>
      </p:sp>
      <p:sp>
        <p:nvSpPr>
          <p:cNvPr id="184" name="Google Shape;184;p29"/>
          <p:cNvSpPr txBox="1"/>
          <p:nvPr>
            <p:ph type="title"/>
          </p:nvPr>
        </p:nvSpPr>
        <p:spPr>
          <a:xfrm>
            <a:off x="1454738" y="1467701"/>
            <a:ext cx="2339100" cy="435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Salsa key</a:t>
            </a:r>
            <a:endParaRPr/>
          </a:p>
        </p:txBody>
      </p:sp>
      <p:sp>
        <p:nvSpPr>
          <p:cNvPr id="185" name="Google Shape;185;p29"/>
          <p:cNvSpPr txBox="1"/>
          <p:nvPr>
            <p:ph idx="4294967295" type="subTitle"/>
          </p:nvPr>
        </p:nvSpPr>
        <p:spPr>
          <a:xfrm>
            <a:off x="1860963" y="2008227"/>
            <a:ext cx="2339100" cy="66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128 or 256 bit key</a:t>
            </a:r>
            <a:endParaRPr sz="1400"/>
          </a:p>
        </p:txBody>
      </p:sp>
      <p:sp>
        <p:nvSpPr>
          <p:cNvPr id="186" name="Google Shape;186;p29"/>
          <p:cNvSpPr txBox="1"/>
          <p:nvPr>
            <p:ph idx="4294967295" type="title"/>
          </p:nvPr>
        </p:nvSpPr>
        <p:spPr>
          <a:xfrm>
            <a:off x="1839588" y="2882313"/>
            <a:ext cx="2339100" cy="43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Nonce</a:t>
            </a:r>
            <a:endParaRPr/>
          </a:p>
        </p:txBody>
      </p:sp>
      <p:sp>
        <p:nvSpPr>
          <p:cNvPr id="187" name="Google Shape;187;p29"/>
          <p:cNvSpPr txBox="1"/>
          <p:nvPr>
            <p:ph idx="4294967295" type="subTitle"/>
          </p:nvPr>
        </p:nvSpPr>
        <p:spPr>
          <a:xfrm>
            <a:off x="1839588" y="3377016"/>
            <a:ext cx="2339100" cy="66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8 bytes long</a:t>
            </a:r>
            <a:endParaRPr sz="1400"/>
          </a:p>
        </p:txBody>
      </p:sp>
      <p:sp>
        <p:nvSpPr>
          <p:cNvPr id="188" name="Google Shape;188;p29"/>
          <p:cNvSpPr txBox="1"/>
          <p:nvPr>
            <p:ph idx="4294967295" type="title"/>
          </p:nvPr>
        </p:nvSpPr>
        <p:spPr>
          <a:xfrm>
            <a:off x="5467100" y="2008228"/>
            <a:ext cx="2894100" cy="43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Expansion</a:t>
            </a:r>
            <a:r>
              <a:rPr lang="en"/>
              <a:t> function</a:t>
            </a:r>
            <a:endParaRPr/>
          </a:p>
        </p:txBody>
      </p:sp>
      <p:cxnSp>
        <p:nvCxnSpPr>
          <p:cNvPr id="189" name="Google Shape;189;p29"/>
          <p:cNvCxnSpPr/>
          <p:nvPr/>
        </p:nvCxnSpPr>
        <p:spPr>
          <a:xfrm>
            <a:off x="1706813" y="3080426"/>
            <a:ext cx="0" cy="650700"/>
          </a:xfrm>
          <a:prstGeom prst="straightConnector1">
            <a:avLst/>
          </a:prstGeom>
          <a:noFill/>
          <a:ln cap="flat" cmpd="sng" w="19050">
            <a:solidFill>
              <a:schemeClr val="lt2"/>
            </a:solidFill>
            <a:prstDash val="solid"/>
            <a:round/>
            <a:headEnd len="med" w="med" type="oval"/>
            <a:tailEnd len="med" w="med" type="oval"/>
          </a:ln>
        </p:spPr>
      </p:cxnSp>
      <p:cxnSp>
        <p:nvCxnSpPr>
          <p:cNvPr id="190" name="Google Shape;190;p29"/>
          <p:cNvCxnSpPr/>
          <p:nvPr/>
        </p:nvCxnSpPr>
        <p:spPr>
          <a:xfrm>
            <a:off x="5346800" y="2293522"/>
            <a:ext cx="0" cy="650700"/>
          </a:xfrm>
          <a:prstGeom prst="straightConnector1">
            <a:avLst/>
          </a:prstGeom>
          <a:noFill/>
          <a:ln cap="flat" cmpd="sng" w="19050">
            <a:solidFill>
              <a:schemeClr val="lt2"/>
            </a:solidFill>
            <a:prstDash val="solid"/>
            <a:round/>
            <a:headEnd len="med" w="med" type="oval"/>
            <a:tailEnd len="med" w="med" type="oval"/>
          </a:ln>
        </p:spPr>
      </p:cxnSp>
      <p:cxnSp>
        <p:nvCxnSpPr>
          <p:cNvPr id="191" name="Google Shape;191;p29"/>
          <p:cNvCxnSpPr/>
          <p:nvPr/>
        </p:nvCxnSpPr>
        <p:spPr>
          <a:xfrm>
            <a:off x="1729788" y="1686495"/>
            <a:ext cx="0" cy="650700"/>
          </a:xfrm>
          <a:prstGeom prst="straightConnector1">
            <a:avLst/>
          </a:prstGeom>
          <a:noFill/>
          <a:ln cap="flat" cmpd="sng" w="19050">
            <a:solidFill>
              <a:schemeClr val="lt2"/>
            </a:solidFill>
            <a:prstDash val="solid"/>
            <a:round/>
            <a:headEnd len="med" w="med" type="oval"/>
            <a:tailEnd len="med" w="med" type="oval"/>
          </a:ln>
        </p:spPr>
      </p:cxnSp>
      <p:pic>
        <p:nvPicPr>
          <p:cNvPr id="192" name="Google Shape;192;p29"/>
          <p:cNvPicPr preferRelativeResize="0"/>
          <p:nvPr/>
        </p:nvPicPr>
        <p:blipFill>
          <a:blip r:embed="rId3">
            <a:alphaModFix/>
          </a:blip>
          <a:stretch>
            <a:fillRect/>
          </a:stretch>
        </p:blipFill>
        <p:spPr>
          <a:xfrm>
            <a:off x="720100" y="1716369"/>
            <a:ext cx="878561" cy="591045"/>
          </a:xfrm>
          <a:prstGeom prst="rect">
            <a:avLst/>
          </a:prstGeom>
          <a:noFill/>
          <a:ln>
            <a:noFill/>
          </a:ln>
        </p:spPr>
      </p:pic>
      <p:sp>
        <p:nvSpPr>
          <p:cNvPr id="193" name="Google Shape;193;p29"/>
          <p:cNvSpPr txBox="1"/>
          <p:nvPr>
            <p:ph idx="4294967295" type="title"/>
          </p:nvPr>
        </p:nvSpPr>
        <p:spPr>
          <a:xfrm>
            <a:off x="5537600" y="3535836"/>
            <a:ext cx="2339100" cy="43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Message</a:t>
            </a:r>
            <a:endParaRPr/>
          </a:p>
        </p:txBody>
      </p:sp>
      <p:sp>
        <p:nvSpPr>
          <p:cNvPr id="194" name="Google Shape;194;p29"/>
          <p:cNvSpPr txBox="1"/>
          <p:nvPr>
            <p:ph idx="4294967295" type="subTitle"/>
          </p:nvPr>
        </p:nvSpPr>
        <p:spPr>
          <a:xfrm>
            <a:off x="5537600" y="4030565"/>
            <a:ext cx="2339100" cy="66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64 bytes long</a:t>
            </a:r>
            <a:endParaRPr sz="1400"/>
          </a:p>
        </p:txBody>
      </p:sp>
      <p:cxnSp>
        <p:nvCxnSpPr>
          <p:cNvPr id="195" name="Google Shape;195;p29"/>
          <p:cNvCxnSpPr/>
          <p:nvPr/>
        </p:nvCxnSpPr>
        <p:spPr>
          <a:xfrm>
            <a:off x="5417300" y="3706086"/>
            <a:ext cx="0" cy="650700"/>
          </a:xfrm>
          <a:prstGeom prst="straightConnector1">
            <a:avLst/>
          </a:prstGeom>
          <a:noFill/>
          <a:ln cap="flat" cmpd="sng" w="19050">
            <a:solidFill>
              <a:schemeClr val="lt2"/>
            </a:solidFill>
            <a:prstDash val="solid"/>
            <a:round/>
            <a:headEnd len="med" w="med" type="oval"/>
            <a:tailEnd len="med" w="med" type="oval"/>
          </a:ln>
        </p:spPr>
      </p:cxnSp>
      <p:pic>
        <p:nvPicPr>
          <p:cNvPr id="196" name="Google Shape;196;p29"/>
          <p:cNvPicPr preferRelativeResize="0"/>
          <p:nvPr/>
        </p:nvPicPr>
        <p:blipFill>
          <a:blip r:embed="rId4">
            <a:alphaModFix/>
          </a:blip>
          <a:stretch>
            <a:fillRect/>
          </a:stretch>
        </p:blipFill>
        <p:spPr>
          <a:xfrm>
            <a:off x="4528713" y="3557339"/>
            <a:ext cx="794463" cy="819908"/>
          </a:xfrm>
          <a:prstGeom prst="rect">
            <a:avLst/>
          </a:prstGeom>
          <a:noFill/>
          <a:ln>
            <a:noFill/>
          </a:ln>
        </p:spPr>
      </p:pic>
      <p:sp>
        <p:nvSpPr>
          <p:cNvPr id="197" name="Google Shape;197;p29"/>
          <p:cNvSpPr txBox="1"/>
          <p:nvPr>
            <p:ph idx="4294967295" type="title"/>
          </p:nvPr>
        </p:nvSpPr>
        <p:spPr>
          <a:xfrm>
            <a:off x="981590" y="2863600"/>
            <a:ext cx="507900" cy="43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900">
                <a:solidFill>
                  <a:srgbClr val="F1C232"/>
                </a:solidFill>
              </a:rPr>
              <a:t>N</a:t>
            </a:r>
            <a:endParaRPr sz="4900">
              <a:solidFill>
                <a:srgbClr val="F1C232"/>
              </a:solidFill>
            </a:endParaRPr>
          </a:p>
        </p:txBody>
      </p:sp>
      <p:sp>
        <p:nvSpPr>
          <p:cNvPr id="198" name="Google Shape;198;p29"/>
          <p:cNvSpPr txBox="1"/>
          <p:nvPr>
            <p:ph idx="4294967295" type="title"/>
          </p:nvPr>
        </p:nvSpPr>
        <p:spPr>
          <a:xfrm>
            <a:off x="4579640" y="2030050"/>
            <a:ext cx="507900" cy="43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900">
                <a:solidFill>
                  <a:schemeClr val="accent6"/>
                </a:solidFill>
              </a:rPr>
              <a:t>F</a:t>
            </a:r>
            <a:endParaRPr sz="49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idx="6" type="title"/>
          </p:nvPr>
        </p:nvSpPr>
        <p:spPr>
          <a:xfrm>
            <a:off x="720000" y="93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300">
                <a:solidFill>
                  <a:srgbClr val="FFFF00"/>
                </a:solidFill>
                <a:latin typeface="Arial"/>
                <a:ea typeface="Arial"/>
                <a:cs typeface="Arial"/>
                <a:sym typeface="Arial"/>
              </a:rPr>
              <a:t>Salsa20 structure</a:t>
            </a:r>
            <a:endParaRPr sz="1100">
              <a:solidFill>
                <a:srgbClr val="FFFF00"/>
              </a:solidFill>
            </a:endParaRPr>
          </a:p>
        </p:txBody>
      </p:sp>
      <p:sp>
        <p:nvSpPr>
          <p:cNvPr id="204" name="Google Shape;204;p30"/>
          <p:cNvSpPr txBox="1"/>
          <p:nvPr/>
        </p:nvSpPr>
        <p:spPr>
          <a:xfrm>
            <a:off x="2781150" y="2254975"/>
            <a:ext cx="5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05" name="Google Shape;205;p30"/>
          <p:cNvPicPr preferRelativeResize="0"/>
          <p:nvPr/>
        </p:nvPicPr>
        <p:blipFill>
          <a:blip r:embed="rId3">
            <a:alphaModFix/>
          </a:blip>
          <a:stretch>
            <a:fillRect/>
          </a:stretch>
        </p:blipFill>
        <p:spPr>
          <a:xfrm>
            <a:off x="2563725" y="4613750"/>
            <a:ext cx="4538000" cy="292225"/>
          </a:xfrm>
          <a:prstGeom prst="rect">
            <a:avLst/>
          </a:prstGeom>
          <a:noFill/>
          <a:ln cap="flat" cmpd="sng" w="28575">
            <a:solidFill>
              <a:schemeClr val="dk2"/>
            </a:solidFill>
            <a:prstDash val="solid"/>
            <a:round/>
            <a:headEnd len="sm" w="sm" type="none"/>
            <a:tailEnd len="sm" w="sm" type="none"/>
          </a:ln>
        </p:spPr>
      </p:pic>
      <p:pic>
        <p:nvPicPr>
          <p:cNvPr id="206" name="Google Shape;206;p30"/>
          <p:cNvPicPr preferRelativeResize="0"/>
          <p:nvPr/>
        </p:nvPicPr>
        <p:blipFill>
          <a:blip r:embed="rId4">
            <a:alphaModFix/>
          </a:blip>
          <a:stretch>
            <a:fillRect/>
          </a:stretch>
        </p:blipFill>
        <p:spPr>
          <a:xfrm>
            <a:off x="1211800" y="883975"/>
            <a:ext cx="6717650" cy="372977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